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01" r:id="rId1"/>
  </p:sldMasterIdLst>
  <p:notesMasterIdLst>
    <p:notesMasterId r:id="rId8"/>
  </p:notesMasterIdLst>
  <p:handoutMasterIdLst>
    <p:handoutMasterId r:id="rId9"/>
  </p:handoutMasterIdLst>
  <p:sldIdLst>
    <p:sldId id="258" r:id="rId2"/>
    <p:sldId id="259" r:id="rId3"/>
    <p:sldId id="260" r:id="rId4"/>
    <p:sldId id="261" r:id="rId5"/>
    <p:sldId id="262" r:id="rId6"/>
    <p:sldId id="263" r:id="rId7"/>
  </p:sldIdLst>
  <p:sldSz cx="12192000" cy="6858000"/>
  <p:notesSz cx="6805613" cy="9939338"/>
  <p:defaultTextStyle>
    <a:defPPr>
      <a:defRPr lang="en-US"/>
    </a:defPPr>
    <a:lvl1pPr marL="0" algn="l" defTabSz="4571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4571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4571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4571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4571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4571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4571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4571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4571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ri Depreeuw" initials="SD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008080"/>
    <a:srgbClr val="009999"/>
    <a:srgbClr val="4D4D4D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5" autoAdjust="0"/>
    <p:restoredTop sz="86403" autoAdjust="0"/>
  </p:normalViewPr>
  <p:slideViewPr>
    <p:cSldViewPr snapToGrid="0" showGuides="1">
      <p:cViewPr varScale="1">
        <p:scale>
          <a:sx n="50" d="100"/>
          <a:sy n="50" d="100"/>
        </p:scale>
        <p:origin x="66" y="396"/>
      </p:cViewPr>
      <p:guideLst>
        <p:guide orient="horz" pos="2115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F3FCF3-1B1C-3F44-A8F5-0EB219D04A36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4E7E4-8D81-C04D-8951-28B6104A7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2950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2CAC7-271F-824A-AB43-F7D75BF8FBF4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8D9E3D-FAEB-AF44-A27E-38CEABB3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3598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Combination of factors =&gt; limited</a:t>
            </a:r>
            <a:r>
              <a:rPr lang="en-US" baseline="0" dirty="0" smtClean="0"/>
              <a:t> impact to revolutionary review of the </a:t>
            </a:r>
            <a:r>
              <a:rPr lang="en-US" baseline="0" dirty="0" err="1" smtClean="0"/>
              <a:t>SatCab</a:t>
            </a:r>
            <a:r>
              <a:rPr lang="en-US" baseline="0" dirty="0" smtClean="0"/>
              <a:t> Directive</a:t>
            </a:r>
          </a:p>
          <a:p>
            <a:r>
              <a:rPr lang="en-US" baseline="0" dirty="0" smtClean="0"/>
              <a:t>Restricted to the webcasting of radio and </a:t>
            </a:r>
            <a:r>
              <a:rPr lang="en-US" baseline="0" dirty="0" err="1" smtClean="0"/>
              <a:t>tv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programmes</a:t>
            </a:r>
            <a:r>
              <a:rPr lang="en-US" baseline="0" dirty="0" smtClean="0"/>
              <a:t> by broadcaster</a:t>
            </a:r>
          </a:p>
          <a:p>
            <a:r>
              <a:rPr lang="en-US" baseline="0" dirty="0" smtClean="0"/>
              <a:t>Larger: all services ancillary to broadcast (catch up </a:t>
            </a:r>
            <a:r>
              <a:rPr lang="en-US" baseline="0" dirty="0" err="1" smtClean="0"/>
              <a:t>tv</a:t>
            </a:r>
            <a:r>
              <a:rPr lang="en-US" baseline="0" dirty="0" smtClean="0"/>
              <a:t> or simulcasting) offered by broadcaster or by third party</a:t>
            </a:r>
          </a:p>
          <a:p>
            <a:r>
              <a:rPr lang="en-US" baseline="0" dirty="0" smtClean="0"/>
              <a:t>Largest: any content (without any link to any broadcast), communicated through all technologies, by anyone (e.g. webcasting, </a:t>
            </a:r>
            <a:r>
              <a:rPr lang="en-US" baseline="0" dirty="0" err="1" smtClean="0"/>
              <a:t>catchup</a:t>
            </a:r>
            <a:r>
              <a:rPr lang="en-US" baseline="0" dirty="0" smtClean="0"/>
              <a:t>, posting on website</a:t>
            </a:r>
            <a:r>
              <a:rPr lang="is-IS" baseline="0" dirty="0" smtClean="0"/>
              <a:t>)</a:t>
            </a:r>
          </a:p>
          <a:p>
            <a:r>
              <a:rPr lang="is-IS" baseline="0" dirty="0" smtClean="0"/>
              <a:t>=&gt; </a:t>
            </a:r>
            <a:r>
              <a:rPr lang="en-US" baseline="0" dirty="0" smtClean="0"/>
              <a:t>C</a:t>
            </a:r>
            <a:r>
              <a:rPr lang="is-IS" baseline="0" dirty="0" smtClean="0"/>
              <a:t>onsent of the author in one MS – with effect in all MS where content is accessible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D9E3D-FAEB-AF44-A27E-38CEABB3CFE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735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r>
              <a:rPr lang="fr-FR" smtClean="0"/>
              <a:t>Click to edit Master title style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Click to edit Master subtitle style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6FDE6-F18A-9B40-A7C7-5899BE6FEDD5}" type="datetime1">
              <a:rPr lang="en-US" smtClean="0"/>
              <a:t>4/29/2016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047586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824580"/>
            <a:ext cx="10972800" cy="1005808"/>
          </a:xfrm>
        </p:spPr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1830389"/>
            <a:ext cx="10972800" cy="4206713"/>
          </a:xfrm>
        </p:spPr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6FDE6-F18A-9B40-A7C7-5899BE6FEDD5}" type="datetime1">
              <a:rPr lang="en-US" smtClean="0"/>
              <a:t>4/29/2016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46078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868754"/>
            <a:ext cx="2743200" cy="5109449"/>
          </a:xfrm>
        </p:spPr>
        <p:txBody>
          <a:bodyPr vert="eaVert"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868754"/>
            <a:ext cx="8026400" cy="5109449"/>
          </a:xfrm>
        </p:spPr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6FDE6-F18A-9B40-A7C7-5899BE6FEDD5}" type="datetime1">
              <a:rPr lang="en-US" smtClean="0"/>
              <a:t>4/29/2016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055893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350" y="0"/>
            <a:ext cx="7243233" cy="740833"/>
          </a:xfrm>
        </p:spPr>
        <p:txBody>
          <a:bodyPr>
            <a:noAutofit/>
          </a:bodyPr>
          <a:lstStyle>
            <a:lvl1pPr algn="l">
              <a:defRPr sz="320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r>
              <a:rPr lang="fr-FR" smtClean="0"/>
              <a:t>Click to edit Master title style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7583" y="846668"/>
            <a:ext cx="11874500" cy="5088076"/>
          </a:xfrm>
        </p:spPr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6FDE6-F18A-9B40-A7C7-5899BE6FEDD5}" type="datetime1">
              <a:rPr lang="en-US" smtClean="0"/>
              <a:t>4/29/2016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496986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6FDE6-F18A-9B40-A7C7-5899BE6FEDD5}" type="datetime1">
              <a:rPr lang="en-US" smtClean="0"/>
              <a:t>4/29/2016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651515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7243234" cy="719667"/>
          </a:xfrm>
        </p:spPr>
        <p:txBody>
          <a:bodyPr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Click to edit Master title style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90500" y="867833"/>
            <a:ext cx="5803900" cy="525833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599" y="793751"/>
            <a:ext cx="5793317" cy="5332414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6FDE6-F18A-9B40-A7C7-5899BE6FEDD5}" type="datetime1">
              <a:rPr lang="en-US" smtClean="0"/>
              <a:t>4/29/2016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401263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804724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2050476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700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00" b="1"/>
            </a:lvl4pPr>
            <a:lvl5pPr marL="2438339" indent="0">
              <a:buNone/>
              <a:defRPr sz="2100" b="1"/>
            </a:lvl5pPr>
            <a:lvl6pPr marL="3047924" indent="0">
              <a:buNone/>
              <a:defRPr sz="2100" b="1"/>
            </a:lvl6pPr>
            <a:lvl7pPr marL="3657509" indent="0">
              <a:buNone/>
              <a:defRPr sz="2100" b="1"/>
            </a:lvl7pPr>
            <a:lvl8pPr marL="4267093" indent="0">
              <a:buNone/>
              <a:defRPr sz="2100" b="1"/>
            </a:lvl8pPr>
            <a:lvl9pPr marL="4876678" indent="0">
              <a:buNone/>
              <a:defRPr sz="21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812406"/>
            <a:ext cx="5386917" cy="3195247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9" y="2050476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700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00" b="1"/>
            </a:lvl4pPr>
            <a:lvl5pPr marL="2438339" indent="0">
              <a:buNone/>
              <a:defRPr sz="2100" b="1"/>
            </a:lvl5pPr>
            <a:lvl6pPr marL="3047924" indent="0">
              <a:buNone/>
              <a:defRPr sz="2100" b="1"/>
            </a:lvl6pPr>
            <a:lvl7pPr marL="3657509" indent="0">
              <a:buNone/>
              <a:defRPr sz="2100" b="1"/>
            </a:lvl7pPr>
            <a:lvl8pPr marL="4267093" indent="0">
              <a:buNone/>
              <a:defRPr sz="2100" b="1"/>
            </a:lvl8pPr>
            <a:lvl9pPr marL="4876678" indent="0">
              <a:buNone/>
              <a:defRPr sz="21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9" y="2812406"/>
            <a:ext cx="5389033" cy="3195247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6FDE6-F18A-9B40-A7C7-5899BE6FEDD5}" type="datetime1">
              <a:rPr lang="en-US" smtClean="0"/>
              <a:t>4/29/2016</a:t>
            </a:fld>
            <a:endParaRPr lang="en-US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622392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7090833" cy="751417"/>
          </a:xfrm>
        </p:spPr>
        <p:txBody>
          <a:bodyPr>
            <a:no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Click to edit Master title style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6FDE6-F18A-9B40-A7C7-5899BE6FEDD5}" type="datetime1">
              <a:rPr lang="en-US" smtClean="0"/>
              <a:t>4/29/2016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72549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6FDE6-F18A-9B40-A7C7-5899BE6FEDD5}" type="datetime1">
              <a:rPr lang="en-US" smtClean="0"/>
              <a:t>4/29/2016</a:t>
            </a:fld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760540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889898"/>
            <a:ext cx="4011084" cy="84760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868364"/>
            <a:ext cx="6815667" cy="5139289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2" y="1870030"/>
            <a:ext cx="4011084" cy="4137623"/>
          </a:xfrm>
        </p:spPr>
        <p:txBody>
          <a:bodyPr/>
          <a:lstStyle>
            <a:lvl1pPr marL="0" indent="0">
              <a:buNone/>
              <a:defRPr sz="1900"/>
            </a:lvl1pPr>
            <a:lvl2pPr marL="609585" indent="0">
              <a:buNone/>
              <a:defRPr sz="1600"/>
            </a:lvl2pPr>
            <a:lvl3pPr marL="1219170" indent="0">
              <a:buNone/>
              <a:defRPr sz="1300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6FDE6-F18A-9B40-A7C7-5899BE6FEDD5}" type="datetime1">
              <a:rPr lang="en-US" smtClean="0"/>
              <a:t>4/29/2016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981191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2389717" y="898202"/>
            <a:ext cx="7315200" cy="3829372"/>
          </a:xfrm>
        </p:spPr>
        <p:txBody>
          <a:bodyPr/>
          <a:lstStyle>
            <a:lvl1pPr marL="0" indent="0">
              <a:buNone/>
              <a:defRPr sz="430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fr-FR" smtClean="0"/>
              <a:t>Drag picture to placeholder or click icon to add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655040"/>
          </a:xfrm>
        </p:spPr>
        <p:txBody>
          <a:bodyPr/>
          <a:lstStyle>
            <a:lvl1pPr marL="0" indent="0">
              <a:buNone/>
              <a:defRPr sz="1900"/>
            </a:lvl1pPr>
            <a:lvl2pPr marL="609585" indent="0">
              <a:buNone/>
              <a:defRPr sz="1600"/>
            </a:lvl2pPr>
            <a:lvl3pPr marL="1219170" indent="0">
              <a:buNone/>
              <a:defRPr sz="1300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6FDE6-F18A-9B40-A7C7-5899BE6FEDD5}" type="datetime1">
              <a:rPr lang="en-US" smtClean="0"/>
              <a:t>4/29/2016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14953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121917" tIns="60958" rIns="121917" bIns="60958" rtlCol="0" anchor="ctr">
            <a:normAutofit/>
          </a:bodyPr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121917" tIns="60958" rIns="121917" bIns="60958" rtlCol="0">
            <a:normAutofit/>
          </a:bodyPr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6FDE6-F18A-9B40-A7C7-5899BE6FEDD5}" type="datetime1">
              <a:rPr lang="en-US" smtClean="0"/>
              <a:t>4/29/2016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Image 6" descr="gabarit_powerpoint_16_9.pdf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63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  <p:sldLayoutId id="2147483905" r:id="rId4"/>
    <p:sldLayoutId id="2147483906" r:id="rId5"/>
    <p:sldLayoutId id="2147483907" r:id="rId6"/>
    <p:sldLayoutId id="2147483908" r:id="rId7"/>
    <p:sldLayoutId id="2147483909" r:id="rId8"/>
    <p:sldLayoutId id="2147483910" r:id="rId9"/>
    <p:sldLayoutId id="2147483911" r:id="rId10"/>
    <p:sldLayoutId id="2147483912" r:id="rId11"/>
  </p:sldLayoutIdLst>
  <p:hf hdr="0" ftr="0" dt="0"/>
  <p:txStyles>
    <p:titleStyle>
      <a:lvl1pPr algn="ctr" defTabSz="609585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sdp@daldewolf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85468"/>
            <a:ext cx="103632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“Country of origin” principle</a:t>
            </a:r>
            <a:br>
              <a:rPr lang="en-US" b="1" dirty="0" smtClean="0"/>
            </a:br>
            <a:r>
              <a:rPr lang="en-US" b="1" dirty="0" smtClean="0"/>
              <a:t>Beyond satellite broadcasting</a:t>
            </a:r>
            <a:endParaRPr lang="en-US" b="1" dirty="0"/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>
          <a:xfrm>
            <a:off x="1813122" y="4309557"/>
            <a:ext cx="85344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Sari Depreeuw</a:t>
            </a:r>
          </a:p>
          <a:p>
            <a:r>
              <a:rPr lang="en-US" dirty="0" smtClean="0"/>
              <a:t>BVA-ABA annual conference</a:t>
            </a:r>
          </a:p>
          <a:p>
            <a:r>
              <a:rPr lang="en-US" dirty="0" smtClean="0"/>
              <a:t>Brussels,15 </a:t>
            </a:r>
            <a:r>
              <a:rPr lang="en-US" dirty="0"/>
              <a:t>J</a:t>
            </a:r>
            <a:r>
              <a:rPr lang="en-US" dirty="0" smtClean="0"/>
              <a:t>anuary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451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– </a:t>
            </a:r>
            <a:r>
              <a:rPr lang="en-US" dirty="0" err="1" smtClean="0"/>
              <a:t>SatCab</a:t>
            </a:r>
            <a:r>
              <a:rPr lang="en-US" dirty="0" smtClean="0"/>
              <a:t> Directive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Satellite broadcast</a:t>
            </a:r>
          </a:p>
          <a:p>
            <a:pPr lvl="1"/>
            <a:r>
              <a:rPr lang="en-US" dirty="0"/>
              <a:t>Footprint of satellite broadcast larger than national territory</a:t>
            </a:r>
          </a:p>
          <a:p>
            <a:pPr lvl="1"/>
            <a:r>
              <a:rPr lang="en-US" dirty="0" smtClean="0"/>
              <a:t>National copyright (territoriality principle)</a:t>
            </a:r>
          </a:p>
          <a:p>
            <a:r>
              <a:rPr lang="en-US" b="1" dirty="0"/>
              <a:t>Licensing</a:t>
            </a:r>
          </a:p>
          <a:p>
            <a:pPr lvl="1"/>
            <a:r>
              <a:rPr lang="en-US" dirty="0"/>
              <a:t>Definition of </a:t>
            </a:r>
            <a:r>
              <a:rPr lang="en-US" dirty="0" smtClean="0"/>
              <a:t>“communication </a:t>
            </a:r>
            <a:r>
              <a:rPr lang="en-US" dirty="0"/>
              <a:t>to the public by </a:t>
            </a:r>
            <a:r>
              <a:rPr lang="en-US" dirty="0" smtClean="0"/>
              <a:t>satellite”</a:t>
            </a:r>
            <a:endParaRPr lang="en-US" b="1" dirty="0"/>
          </a:p>
          <a:p>
            <a:pPr marL="1219170" lvl="2" indent="0">
              <a:buNone/>
            </a:pPr>
            <a:r>
              <a:rPr lang="en-US" dirty="0" smtClean="0"/>
              <a:t>the </a:t>
            </a:r>
            <a:r>
              <a:rPr lang="en-US" dirty="0"/>
              <a:t>act of introducing, under the control and responsibility of the broadcasting organization, the </a:t>
            </a:r>
            <a:r>
              <a:rPr lang="en-US" dirty="0" err="1"/>
              <a:t>programme</a:t>
            </a:r>
            <a:r>
              <a:rPr lang="en-US" dirty="0"/>
              <a:t>-carrying signals intended for reception by the public into an uninterrupted chain of communication leading to the satellite and down towards the earth. </a:t>
            </a:r>
          </a:p>
          <a:p>
            <a:pPr lvl="1"/>
            <a:r>
              <a:rPr lang="en-US" b="1" dirty="0" err="1"/>
              <a:t>Localisation</a:t>
            </a:r>
            <a:r>
              <a:rPr lang="en-US" dirty="0"/>
              <a:t> criterion: “country of origin”</a:t>
            </a:r>
          </a:p>
          <a:p>
            <a:pPr marL="1219170" lvl="2" indent="0">
              <a:buNone/>
            </a:pPr>
            <a:r>
              <a:rPr lang="en-US" dirty="0"/>
              <a:t>The act of communication to the public by satellite occurs </a:t>
            </a:r>
            <a:r>
              <a:rPr lang="en-US" u="sng" dirty="0"/>
              <a:t>solely</a:t>
            </a:r>
            <a:r>
              <a:rPr lang="en-US" dirty="0"/>
              <a:t> in the Member State where, under the control and responsibility of the broadcasting organization, the </a:t>
            </a:r>
            <a:r>
              <a:rPr lang="en-US" dirty="0" err="1"/>
              <a:t>programme</a:t>
            </a:r>
            <a:r>
              <a:rPr lang="en-US" dirty="0"/>
              <a:t>-carrying signals are introduced into an uninterrupted chain of communication leading to the satellite and down towards the earth. </a:t>
            </a:r>
            <a:endParaRPr lang="en-US" dirty="0" smtClean="0"/>
          </a:p>
          <a:p>
            <a:pPr lvl="1"/>
            <a:r>
              <a:rPr lang="en-US" b="1" dirty="0" smtClean="0"/>
              <a:t>Consequence</a:t>
            </a:r>
            <a:r>
              <a:rPr lang="en-US" dirty="0" smtClean="0"/>
              <a:t>:  </a:t>
            </a:r>
            <a:r>
              <a:rPr lang="en-US" dirty="0" err="1" smtClean="0"/>
              <a:t>licence</a:t>
            </a:r>
            <a:r>
              <a:rPr lang="en-US" dirty="0" smtClean="0"/>
              <a:t> only in the “country of origin” (with effect beyond)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55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</a:t>
            </a:r>
            <a:r>
              <a:rPr lang="en-US" dirty="0" err="1" smtClean="0"/>
              <a:t>SatCab</a:t>
            </a:r>
            <a:r>
              <a:rPr lang="en-US" dirty="0" smtClean="0"/>
              <a:t> Directive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Other communications (internet)</a:t>
            </a:r>
          </a:p>
          <a:p>
            <a:pPr lvl="1"/>
            <a:r>
              <a:rPr lang="en-US" dirty="0" smtClean="0"/>
              <a:t>Protected material accessible in several countries</a:t>
            </a:r>
          </a:p>
          <a:p>
            <a:pPr lvl="1"/>
            <a:r>
              <a:rPr lang="en-US" dirty="0" smtClean="0"/>
              <a:t>National copyright (territoriality)</a:t>
            </a:r>
          </a:p>
          <a:p>
            <a:pPr lvl="1"/>
            <a:r>
              <a:rPr lang="en-US" dirty="0" err="1" smtClean="0"/>
              <a:t>Licence</a:t>
            </a:r>
            <a:r>
              <a:rPr lang="en-US" dirty="0" smtClean="0"/>
              <a:t> required in all countries where work communicated (available, accessible, targeted,</a:t>
            </a:r>
            <a:r>
              <a:rPr lang="is-IS" dirty="0" smtClean="0"/>
              <a:t>…</a:t>
            </a:r>
            <a:r>
              <a:rPr lang="en-US" dirty="0" smtClean="0"/>
              <a:t>)</a:t>
            </a:r>
          </a:p>
          <a:p>
            <a:r>
              <a:rPr lang="en-US" b="1" dirty="0" smtClean="0"/>
              <a:t>Extension of the “country of origin” principle?</a:t>
            </a:r>
          </a:p>
          <a:p>
            <a:pPr lvl="1"/>
            <a:r>
              <a:rPr lang="en-US" dirty="0" smtClean="0"/>
              <a:t>Other types of communication than satellite broadcasting?</a:t>
            </a:r>
          </a:p>
          <a:p>
            <a:pPr lvl="1"/>
            <a:r>
              <a:rPr lang="en-US" dirty="0" smtClean="0"/>
              <a:t>Which country of origin?</a:t>
            </a:r>
          </a:p>
          <a:p>
            <a:r>
              <a:rPr lang="en-US" b="1" dirty="0" smtClean="0"/>
              <a:t>Review of the </a:t>
            </a:r>
            <a:r>
              <a:rPr lang="en-US" b="1" dirty="0" err="1" smtClean="0"/>
              <a:t>SatCab</a:t>
            </a:r>
            <a:r>
              <a:rPr lang="en-US" b="1" dirty="0" smtClean="0"/>
              <a:t> Directive</a:t>
            </a:r>
          </a:p>
          <a:p>
            <a:pPr lvl="1"/>
            <a:r>
              <a:rPr lang="en-US" dirty="0" smtClean="0"/>
              <a:t>Public consultation (ended 16 November 2015)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195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</a:t>
            </a:r>
            <a:r>
              <a:rPr lang="en-US" dirty="0" err="1" smtClean="0"/>
              <a:t>SatCab</a:t>
            </a:r>
            <a:r>
              <a:rPr lang="en-US" dirty="0" smtClean="0"/>
              <a:t> Directive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Object</a:t>
            </a:r>
          </a:p>
          <a:p>
            <a:pPr lvl="1"/>
            <a:r>
              <a:rPr lang="en-US" dirty="0"/>
              <a:t>Radio and TV </a:t>
            </a:r>
            <a:r>
              <a:rPr lang="en-US" dirty="0" err="1"/>
              <a:t>programmes</a:t>
            </a:r>
            <a:endParaRPr lang="en-US" dirty="0"/>
          </a:p>
          <a:p>
            <a:pPr lvl="1"/>
            <a:r>
              <a:rPr lang="en-US" dirty="0"/>
              <a:t>Services ancillary to (primary) broadcast</a:t>
            </a:r>
          </a:p>
          <a:p>
            <a:pPr lvl="1"/>
            <a:r>
              <a:rPr lang="en-US" dirty="0"/>
              <a:t>Any online content (by any provider including broadcaster)</a:t>
            </a:r>
          </a:p>
          <a:p>
            <a:r>
              <a:rPr lang="en-US" b="1" dirty="0"/>
              <a:t>Transmission through </a:t>
            </a:r>
            <a:r>
              <a:rPr lang="en-US" b="1" dirty="0" smtClean="0"/>
              <a:t>by means</a:t>
            </a:r>
            <a:endParaRPr lang="en-US" b="1" dirty="0"/>
          </a:p>
          <a:p>
            <a:pPr lvl="1"/>
            <a:r>
              <a:rPr lang="en-US" dirty="0"/>
              <a:t>IPTV, </a:t>
            </a:r>
            <a:r>
              <a:rPr lang="en-US" dirty="0" smtClean="0"/>
              <a:t>webcasting</a:t>
            </a:r>
          </a:p>
          <a:p>
            <a:pPr lvl="1"/>
            <a:r>
              <a:rPr lang="en-US" dirty="0" smtClean="0"/>
              <a:t>Online</a:t>
            </a:r>
            <a:r>
              <a:rPr lang="en-US" dirty="0"/>
              <a:t>: simulcasting, catch-up TV, video on </a:t>
            </a:r>
            <a:r>
              <a:rPr lang="en-US" dirty="0" smtClean="0"/>
              <a:t>demand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b="1" dirty="0"/>
              <a:t>Sender</a:t>
            </a:r>
          </a:p>
          <a:p>
            <a:pPr lvl="1"/>
            <a:r>
              <a:rPr lang="en-US" dirty="0"/>
              <a:t>By broadcaster</a:t>
            </a:r>
          </a:p>
          <a:p>
            <a:pPr lvl="1"/>
            <a:r>
              <a:rPr lang="en-US" dirty="0"/>
              <a:t>By third party service provider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728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Effects &amp; uncertainties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Licensing facilitated </a:t>
            </a:r>
          </a:p>
          <a:p>
            <a:pPr lvl="1">
              <a:buFont typeface="Symbol" charset="0"/>
              <a:buChar char=""/>
            </a:pPr>
            <a:r>
              <a:rPr lang="en-US" dirty="0" smtClean="0"/>
              <a:t>(Anticipated) increase of access to content</a:t>
            </a:r>
          </a:p>
          <a:p>
            <a:r>
              <a:rPr lang="en-US" b="1" dirty="0" smtClean="0"/>
              <a:t>Legal mechanism</a:t>
            </a:r>
          </a:p>
          <a:p>
            <a:pPr lvl="1"/>
            <a:r>
              <a:rPr lang="en-US" dirty="0" smtClean="0"/>
              <a:t>Definition of “communication”?</a:t>
            </a:r>
          </a:p>
          <a:p>
            <a:pPr lvl="2"/>
            <a:r>
              <a:rPr lang="en-US" dirty="0" smtClean="0"/>
              <a:t>Quid reproduction right?</a:t>
            </a:r>
            <a:endParaRPr lang="en-US" dirty="0"/>
          </a:p>
          <a:p>
            <a:pPr lvl="1"/>
            <a:r>
              <a:rPr lang="en-US" dirty="0" smtClean="0"/>
              <a:t>Country of origin = ?</a:t>
            </a:r>
          </a:p>
          <a:p>
            <a:pPr lvl="1"/>
            <a:r>
              <a:rPr lang="en-US" dirty="0"/>
              <a:t>Remuneration (cf. “actual and potential” audience)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Contractual restrictions</a:t>
            </a:r>
          </a:p>
          <a:p>
            <a:pPr lvl="2"/>
            <a:r>
              <a:rPr lang="en-US" dirty="0" smtClean="0"/>
              <a:t>National </a:t>
            </a:r>
            <a:r>
              <a:rPr lang="en-US" dirty="0" err="1" smtClean="0"/>
              <a:t>licences</a:t>
            </a:r>
            <a:r>
              <a:rPr lang="en-US" dirty="0" smtClean="0"/>
              <a:t>, geo-blocking?</a:t>
            </a:r>
          </a:p>
          <a:p>
            <a:pPr lvl="2"/>
            <a:r>
              <a:rPr lang="en-US" dirty="0" smtClean="0"/>
              <a:t>Cf. CJEU in Premier League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533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sz="4800" dirty="0" smtClean="0"/>
              <a:t>Many thanks!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Sari Depreeuw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sdp@daldewolf.com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025234"/>
      </p:ext>
    </p:extLst>
  </p:cSld>
  <p:clrMapOvr>
    <a:masterClrMapping/>
  </p:clrMapOvr>
</p:sld>
</file>

<file path=ppt/theme/theme1.xml><?xml version="1.0" encoding="utf-8"?>
<a:theme xmlns:a="http://schemas.openxmlformats.org/drawingml/2006/main" name="DDW SDP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DDW SDP.potx</Template>
  <TotalTime>4092</TotalTime>
  <Words>444</Words>
  <Application>Microsoft Office PowerPoint</Application>
  <PresentationFormat>Widescreen</PresentationFormat>
  <Paragraphs>62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Helvetica</vt:lpstr>
      <vt:lpstr>Symbol</vt:lpstr>
      <vt:lpstr>DDW SDP</vt:lpstr>
      <vt:lpstr>“Country of origin” principle Beyond satellite broadcasting</vt:lpstr>
      <vt:lpstr>Context – SatCab Directive</vt:lpstr>
      <vt:lpstr>Review of SatCab Directive</vt:lpstr>
      <vt:lpstr>Review of SatCab Directive (2)</vt:lpstr>
      <vt:lpstr>Effects &amp; uncertainties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DALDEWOLF</dc:title>
  <dc:creator>Sandra Volpin</dc:creator>
  <cp:lastModifiedBy>Sébastien Witmeur</cp:lastModifiedBy>
  <cp:revision>751</cp:revision>
  <cp:lastPrinted>2015-10-08T11:31:29Z</cp:lastPrinted>
  <dcterms:created xsi:type="dcterms:W3CDTF">2015-09-10T08:16:42Z</dcterms:created>
  <dcterms:modified xsi:type="dcterms:W3CDTF">2016-04-29T10:02:27Z</dcterms:modified>
</cp:coreProperties>
</file>