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5"/>
  </p:notesMasterIdLst>
  <p:sldIdLst>
    <p:sldId id="256" r:id="rId2"/>
    <p:sldId id="257" r:id="rId3"/>
    <p:sldId id="260" r:id="rId4"/>
    <p:sldId id="258" r:id="rId5"/>
    <p:sldId id="259" r:id="rId6"/>
    <p:sldId id="261" r:id="rId7"/>
    <p:sldId id="262" r:id="rId8"/>
    <p:sldId id="263" r:id="rId9"/>
    <p:sldId id="264" r:id="rId10"/>
    <p:sldId id="265" r:id="rId11"/>
    <p:sldId id="266" r:id="rId12"/>
    <p:sldId id="268" r:id="rId13"/>
    <p:sldId id="267" r:id="rId14"/>
    <p:sldId id="269" r:id="rId15"/>
    <p:sldId id="270" r:id="rId16"/>
    <p:sldId id="271" r:id="rId17"/>
    <p:sldId id="274" r:id="rId18"/>
    <p:sldId id="273" r:id="rId19"/>
    <p:sldId id="276" r:id="rId20"/>
    <p:sldId id="272" r:id="rId21"/>
    <p:sldId id="277" r:id="rId22"/>
    <p:sldId id="278" r:id="rId23"/>
    <p:sldId id="279" r:id="rId2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72"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01AEF0-19C3-416B-9D69-387EF2DA2094}" type="datetimeFigureOut">
              <a:rPr lang="fr-FR" smtClean="0"/>
              <a:t>14/01/2016</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284ECE-373C-4E2D-AD6B-0531E138FB30}" type="slidenum">
              <a:rPr lang="fr-FR" smtClean="0"/>
              <a:t>‹#›</a:t>
            </a:fld>
            <a:endParaRPr lang="fr-FR"/>
          </a:p>
        </p:txBody>
      </p:sp>
    </p:spTree>
    <p:extLst>
      <p:ext uri="{BB962C8B-B14F-4D97-AF65-F5344CB8AC3E}">
        <p14:creationId xmlns:p14="http://schemas.microsoft.com/office/powerpoint/2010/main" val="26685776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F284ECE-373C-4E2D-AD6B-0531E138FB30}" type="slidenum">
              <a:rPr lang="fr-FR" smtClean="0"/>
              <a:t>1</a:t>
            </a:fld>
            <a:endParaRPr lang="fr-FR"/>
          </a:p>
        </p:txBody>
      </p:sp>
    </p:spTree>
    <p:extLst>
      <p:ext uri="{BB962C8B-B14F-4D97-AF65-F5344CB8AC3E}">
        <p14:creationId xmlns:p14="http://schemas.microsoft.com/office/powerpoint/2010/main" val="23562994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F284ECE-373C-4E2D-AD6B-0531E138FB30}" type="slidenum">
              <a:rPr lang="fr-FR" smtClean="0"/>
              <a:t>2</a:t>
            </a:fld>
            <a:endParaRPr lang="fr-FR"/>
          </a:p>
        </p:txBody>
      </p:sp>
    </p:spTree>
    <p:extLst>
      <p:ext uri="{BB962C8B-B14F-4D97-AF65-F5344CB8AC3E}">
        <p14:creationId xmlns:p14="http://schemas.microsoft.com/office/powerpoint/2010/main" val="19460028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50B1D97E-4D38-493E-8F59-4DFBE31705D5}" type="datetime1">
              <a:rPr lang="fr-FR" smtClean="0"/>
              <a:t>14/01/2016</a:t>
            </a:fld>
            <a:endParaRPr lang="fr-FR"/>
          </a:p>
        </p:txBody>
      </p:sp>
      <p:sp>
        <p:nvSpPr>
          <p:cNvPr id="5" name="Espace réservé du pied de page 4"/>
          <p:cNvSpPr>
            <a:spLocks noGrp="1"/>
          </p:cNvSpPr>
          <p:nvPr>
            <p:ph type="ftr" sz="quarter" idx="11"/>
          </p:nvPr>
        </p:nvSpPr>
        <p:spPr/>
        <p:txBody>
          <a:bodyPr/>
          <a:lstStyle/>
          <a:p>
            <a:r>
              <a:rPr lang="fr-FR" smtClean="0"/>
              <a:t>Pierre Sirinelli - BVA-ABA - Bruxelles – 15 janvier 2016</a:t>
            </a:r>
            <a:endParaRPr lang="fr-FR"/>
          </a:p>
        </p:txBody>
      </p:sp>
      <p:sp>
        <p:nvSpPr>
          <p:cNvPr id="6" name="Espace réservé du numéro de diapositive 5"/>
          <p:cNvSpPr>
            <a:spLocks noGrp="1"/>
          </p:cNvSpPr>
          <p:nvPr>
            <p:ph type="sldNum" sz="quarter" idx="12"/>
          </p:nvPr>
        </p:nvSpPr>
        <p:spPr/>
        <p:txBody>
          <a:bodyPr/>
          <a:lstStyle/>
          <a:p>
            <a:fld id="{BBA1F220-D351-4CE6-ABD7-31E97A24122F}" type="slidenum">
              <a:rPr lang="fr-FR" smtClean="0"/>
              <a:t>‹#›</a:t>
            </a:fld>
            <a:endParaRPr lang="fr-FR"/>
          </a:p>
        </p:txBody>
      </p:sp>
    </p:spTree>
    <p:extLst>
      <p:ext uri="{BB962C8B-B14F-4D97-AF65-F5344CB8AC3E}">
        <p14:creationId xmlns:p14="http://schemas.microsoft.com/office/powerpoint/2010/main" val="854417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46C9D99-1245-4D76-A025-5189D07DB54B}" type="datetime1">
              <a:rPr lang="fr-FR" smtClean="0"/>
              <a:t>14/01/2016</a:t>
            </a:fld>
            <a:endParaRPr lang="fr-FR"/>
          </a:p>
        </p:txBody>
      </p:sp>
      <p:sp>
        <p:nvSpPr>
          <p:cNvPr id="5" name="Espace réservé du pied de page 4"/>
          <p:cNvSpPr>
            <a:spLocks noGrp="1"/>
          </p:cNvSpPr>
          <p:nvPr>
            <p:ph type="ftr" sz="quarter" idx="11"/>
          </p:nvPr>
        </p:nvSpPr>
        <p:spPr/>
        <p:txBody>
          <a:bodyPr/>
          <a:lstStyle/>
          <a:p>
            <a:r>
              <a:rPr lang="fr-FR" smtClean="0"/>
              <a:t>Pierre Sirinelli - BVA-ABA - Bruxelles – 15 janvier 2016</a:t>
            </a:r>
            <a:endParaRPr lang="fr-FR"/>
          </a:p>
        </p:txBody>
      </p:sp>
      <p:sp>
        <p:nvSpPr>
          <p:cNvPr id="6" name="Espace réservé du numéro de diapositive 5"/>
          <p:cNvSpPr>
            <a:spLocks noGrp="1"/>
          </p:cNvSpPr>
          <p:nvPr>
            <p:ph type="sldNum" sz="quarter" idx="12"/>
          </p:nvPr>
        </p:nvSpPr>
        <p:spPr/>
        <p:txBody>
          <a:bodyPr/>
          <a:lstStyle/>
          <a:p>
            <a:fld id="{BBA1F220-D351-4CE6-ABD7-31E97A24122F}" type="slidenum">
              <a:rPr lang="fr-FR" smtClean="0"/>
              <a:t>‹#›</a:t>
            </a:fld>
            <a:endParaRPr lang="fr-FR"/>
          </a:p>
        </p:txBody>
      </p:sp>
    </p:spTree>
    <p:extLst>
      <p:ext uri="{BB962C8B-B14F-4D97-AF65-F5344CB8AC3E}">
        <p14:creationId xmlns:p14="http://schemas.microsoft.com/office/powerpoint/2010/main" val="353707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2B81925-BD89-4E61-BA8B-A63A98A776BC}" type="datetime1">
              <a:rPr lang="fr-FR" smtClean="0"/>
              <a:t>14/01/2016</a:t>
            </a:fld>
            <a:endParaRPr lang="fr-FR"/>
          </a:p>
        </p:txBody>
      </p:sp>
      <p:sp>
        <p:nvSpPr>
          <p:cNvPr id="5" name="Espace réservé du pied de page 4"/>
          <p:cNvSpPr>
            <a:spLocks noGrp="1"/>
          </p:cNvSpPr>
          <p:nvPr>
            <p:ph type="ftr" sz="quarter" idx="11"/>
          </p:nvPr>
        </p:nvSpPr>
        <p:spPr/>
        <p:txBody>
          <a:bodyPr/>
          <a:lstStyle/>
          <a:p>
            <a:r>
              <a:rPr lang="fr-FR" smtClean="0"/>
              <a:t>Pierre Sirinelli - BVA-ABA - Bruxelles – 15 janvier 2016</a:t>
            </a:r>
            <a:endParaRPr lang="fr-FR"/>
          </a:p>
        </p:txBody>
      </p:sp>
      <p:sp>
        <p:nvSpPr>
          <p:cNvPr id="6" name="Espace réservé du numéro de diapositive 5"/>
          <p:cNvSpPr>
            <a:spLocks noGrp="1"/>
          </p:cNvSpPr>
          <p:nvPr>
            <p:ph type="sldNum" sz="quarter" idx="12"/>
          </p:nvPr>
        </p:nvSpPr>
        <p:spPr/>
        <p:txBody>
          <a:bodyPr/>
          <a:lstStyle/>
          <a:p>
            <a:fld id="{BBA1F220-D351-4CE6-ABD7-31E97A24122F}" type="slidenum">
              <a:rPr lang="fr-FR" smtClean="0"/>
              <a:t>‹#›</a:t>
            </a:fld>
            <a:endParaRPr lang="fr-FR"/>
          </a:p>
        </p:txBody>
      </p:sp>
    </p:spTree>
    <p:extLst>
      <p:ext uri="{BB962C8B-B14F-4D97-AF65-F5344CB8AC3E}">
        <p14:creationId xmlns:p14="http://schemas.microsoft.com/office/powerpoint/2010/main" val="3863394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2BF1FB6-221C-4F5E-A6A0-CA59AEDE2D4D}" type="datetime1">
              <a:rPr lang="fr-FR" smtClean="0"/>
              <a:t>14/01/2016</a:t>
            </a:fld>
            <a:endParaRPr lang="fr-FR"/>
          </a:p>
        </p:txBody>
      </p:sp>
      <p:sp>
        <p:nvSpPr>
          <p:cNvPr id="5" name="Espace réservé du pied de page 4"/>
          <p:cNvSpPr>
            <a:spLocks noGrp="1"/>
          </p:cNvSpPr>
          <p:nvPr>
            <p:ph type="ftr" sz="quarter" idx="11"/>
          </p:nvPr>
        </p:nvSpPr>
        <p:spPr/>
        <p:txBody>
          <a:bodyPr/>
          <a:lstStyle/>
          <a:p>
            <a:r>
              <a:rPr lang="fr-FR" smtClean="0"/>
              <a:t>Pierre Sirinelli - BVA-ABA - Bruxelles – 15 janvier 2016</a:t>
            </a:r>
            <a:endParaRPr lang="fr-FR"/>
          </a:p>
        </p:txBody>
      </p:sp>
      <p:sp>
        <p:nvSpPr>
          <p:cNvPr id="6" name="Espace réservé du numéro de diapositive 5"/>
          <p:cNvSpPr>
            <a:spLocks noGrp="1"/>
          </p:cNvSpPr>
          <p:nvPr>
            <p:ph type="sldNum" sz="quarter" idx="12"/>
          </p:nvPr>
        </p:nvSpPr>
        <p:spPr/>
        <p:txBody>
          <a:bodyPr/>
          <a:lstStyle/>
          <a:p>
            <a:fld id="{BBA1F220-D351-4CE6-ABD7-31E97A24122F}" type="slidenum">
              <a:rPr lang="fr-FR" smtClean="0"/>
              <a:t>‹#›</a:t>
            </a:fld>
            <a:endParaRPr lang="fr-FR"/>
          </a:p>
        </p:txBody>
      </p:sp>
    </p:spTree>
    <p:extLst>
      <p:ext uri="{BB962C8B-B14F-4D97-AF65-F5344CB8AC3E}">
        <p14:creationId xmlns:p14="http://schemas.microsoft.com/office/powerpoint/2010/main" val="1094154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9F7DB96B-2EB5-4DA5-B502-C123EDADF994}" type="datetime1">
              <a:rPr lang="fr-FR" smtClean="0"/>
              <a:t>14/01/2016</a:t>
            </a:fld>
            <a:endParaRPr lang="fr-FR"/>
          </a:p>
        </p:txBody>
      </p:sp>
      <p:sp>
        <p:nvSpPr>
          <p:cNvPr id="5" name="Espace réservé du pied de page 4"/>
          <p:cNvSpPr>
            <a:spLocks noGrp="1"/>
          </p:cNvSpPr>
          <p:nvPr>
            <p:ph type="ftr" sz="quarter" idx="11"/>
          </p:nvPr>
        </p:nvSpPr>
        <p:spPr/>
        <p:txBody>
          <a:bodyPr/>
          <a:lstStyle/>
          <a:p>
            <a:r>
              <a:rPr lang="fr-FR" smtClean="0"/>
              <a:t>Pierre Sirinelli - BVA-ABA - Bruxelles – 15 janvier 2016</a:t>
            </a:r>
            <a:endParaRPr lang="fr-FR"/>
          </a:p>
        </p:txBody>
      </p:sp>
      <p:sp>
        <p:nvSpPr>
          <p:cNvPr id="6" name="Espace réservé du numéro de diapositive 5"/>
          <p:cNvSpPr>
            <a:spLocks noGrp="1"/>
          </p:cNvSpPr>
          <p:nvPr>
            <p:ph type="sldNum" sz="quarter" idx="12"/>
          </p:nvPr>
        </p:nvSpPr>
        <p:spPr/>
        <p:txBody>
          <a:bodyPr/>
          <a:lstStyle/>
          <a:p>
            <a:fld id="{BBA1F220-D351-4CE6-ABD7-31E97A24122F}" type="slidenum">
              <a:rPr lang="fr-FR" smtClean="0"/>
              <a:t>‹#›</a:t>
            </a:fld>
            <a:endParaRPr lang="fr-FR"/>
          </a:p>
        </p:txBody>
      </p:sp>
    </p:spTree>
    <p:extLst>
      <p:ext uri="{BB962C8B-B14F-4D97-AF65-F5344CB8AC3E}">
        <p14:creationId xmlns:p14="http://schemas.microsoft.com/office/powerpoint/2010/main" val="2897424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2C918578-92D9-40FD-9D1E-81011CC3C4DA}" type="datetime1">
              <a:rPr lang="fr-FR" smtClean="0"/>
              <a:t>14/01/2016</a:t>
            </a:fld>
            <a:endParaRPr lang="fr-FR"/>
          </a:p>
        </p:txBody>
      </p:sp>
      <p:sp>
        <p:nvSpPr>
          <p:cNvPr id="6" name="Espace réservé du pied de page 5"/>
          <p:cNvSpPr>
            <a:spLocks noGrp="1"/>
          </p:cNvSpPr>
          <p:nvPr>
            <p:ph type="ftr" sz="quarter" idx="11"/>
          </p:nvPr>
        </p:nvSpPr>
        <p:spPr/>
        <p:txBody>
          <a:bodyPr/>
          <a:lstStyle/>
          <a:p>
            <a:r>
              <a:rPr lang="fr-FR" smtClean="0"/>
              <a:t>Pierre Sirinelli - BVA-ABA - Bruxelles – 15 janvier 2016</a:t>
            </a:r>
            <a:endParaRPr lang="fr-FR"/>
          </a:p>
        </p:txBody>
      </p:sp>
      <p:sp>
        <p:nvSpPr>
          <p:cNvPr id="7" name="Espace réservé du numéro de diapositive 6"/>
          <p:cNvSpPr>
            <a:spLocks noGrp="1"/>
          </p:cNvSpPr>
          <p:nvPr>
            <p:ph type="sldNum" sz="quarter" idx="12"/>
          </p:nvPr>
        </p:nvSpPr>
        <p:spPr/>
        <p:txBody>
          <a:bodyPr/>
          <a:lstStyle/>
          <a:p>
            <a:fld id="{BBA1F220-D351-4CE6-ABD7-31E97A24122F}" type="slidenum">
              <a:rPr lang="fr-FR" smtClean="0"/>
              <a:t>‹#›</a:t>
            </a:fld>
            <a:endParaRPr lang="fr-FR"/>
          </a:p>
        </p:txBody>
      </p:sp>
    </p:spTree>
    <p:extLst>
      <p:ext uri="{BB962C8B-B14F-4D97-AF65-F5344CB8AC3E}">
        <p14:creationId xmlns:p14="http://schemas.microsoft.com/office/powerpoint/2010/main" val="1211051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4B46B41-87A1-453C-98F6-688E2E970DC7}" type="datetime1">
              <a:rPr lang="fr-FR" smtClean="0"/>
              <a:t>14/01/2016</a:t>
            </a:fld>
            <a:endParaRPr lang="fr-FR"/>
          </a:p>
        </p:txBody>
      </p:sp>
      <p:sp>
        <p:nvSpPr>
          <p:cNvPr id="8" name="Espace réservé du pied de page 7"/>
          <p:cNvSpPr>
            <a:spLocks noGrp="1"/>
          </p:cNvSpPr>
          <p:nvPr>
            <p:ph type="ftr" sz="quarter" idx="11"/>
          </p:nvPr>
        </p:nvSpPr>
        <p:spPr/>
        <p:txBody>
          <a:bodyPr/>
          <a:lstStyle/>
          <a:p>
            <a:r>
              <a:rPr lang="fr-FR" smtClean="0"/>
              <a:t>Pierre Sirinelli - BVA-ABA - Bruxelles – 15 janvier 2016</a:t>
            </a:r>
            <a:endParaRPr lang="fr-FR"/>
          </a:p>
        </p:txBody>
      </p:sp>
      <p:sp>
        <p:nvSpPr>
          <p:cNvPr id="9" name="Espace réservé du numéro de diapositive 8"/>
          <p:cNvSpPr>
            <a:spLocks noGrp="1"/>
          </p:cNvSpPr>
          <p:nvPr>
            <p:ph type="sldNum" sz="quarter" idx="12"/>
          </p:nvPr>
        </p:nvSpPr>
        <p:spPr/>
        <p:txBody>
          <a:bodyPr/>
          <a:lstStyle/>
          <a:p>
            <a:fld id="{BBA1F220-D351-4CE6-ABD7-31E97A24122F}" type="slidenum">
              <a:rPr lang="fr-FR" smtClean="0"/>
              <a:t>‹#›</a:t>
            </a:fld>
            <a:endParaRPr lang="fr-FR"/>
          </a:p>
        </p:txBody>
      </p:sp>
    </p:spTree>
    <p:extLst>
      <p:ext uri="{BB962C8B-B14F-4D97-AF65-F5344CB8AC3E}">
        <p14:creationId xmlns:p14="http://schemas.microsoft.com/office/powerpoint/2010/main" val="1642356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54B27D4-5FD0-4082-9BE9-45AA27E881D1}" type="datetime1">
              <a:rPr lang="fr-FR" smtClean="0"/>
              <a:t>14/01/2016</a:t>
            </a:fld>
            <a:endParaRPr lang="fr-FR"/>
          </a:p>
        </p:txBody>
      </p:sp>
      <p:sp>
        <p:nvSpPr>
          <p:cNvPr id="4" name="Espace réservé du pied de page 3"/>
          <p:cNvSpPr>
            <a:spLocks noGrp="1"/>
          </p:cNvSpPr>
          <p:nvPr>
            <p:ph type="ftr" sz="quarter" idx="11"/>
          </p:nvPr>
        </p:nvSpPr>
        <p:spPr/>
        <p:txBody>
          <a:bodyPr/>
          <a:lstStyle/>
          <a:p>
            <a:r>
              <a:rPr lang="fr-FR" smtClean="0"/>
              <a:t>Pierre Sirinelli - BVA-ABA - Bruxelles – 15 janvier 2016</a:t>
            </a:r>
            <a:endParaRPr lang="fr-FR"/>
          </a:p>
        </p:txBody>
      </p:sp>
      <p:sp>
        <p:nvSpPr>
          <p:cNvPr id="5" name="Espace réservé du numéro de diapositive 4"/>
          <p:cNvSpPr>
            <a:spLocks noGrp="1"/>
          </p:cNvSpPr>
          <p:nvPr>
            <p:ph type="sldNum" sz="quarter" idx="12"/>
          </p:nvPr>
        </p:nvSpPr>
        <p:spPr/>
        <p:txBody>
          <a:bodyPr/>
          <a:lstStyle/>
          <a:p>
            <a:fld id="{BBA1F220-D351-4CE6-ABD7-31E97A24122F}" type="slidenum">
              <a:rPr lang="fr-FR" smtClean="0"/>
              <a:t>‹#›</a:t>
            </a:fld>
            <a:endParaRPr lang="fr-FR"/>
          </a:p>
        </p:txBody>
      </p:sp>
    </p:spTree>
    <p:extLst>
      <p:ext uri="{BB962C8B-B14F-4D97-AF65-F5344CB8AC3E}">
        <p14:creationId xmlns:p14="http://schemas.microsoft.com/office/powerpoint/2010/main" val="374375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1B431A5-B9D1-40C3-BB6D-1B53ABD35B78}" type="datetime1">
              <a:rPr lang="fr-FR" smtClean="0"/>
              <a:t>14/01/2016</a:t>
            </a:fld>
            <a:endParaRPr lang="fr-FR"/>
          </a:p>
        </p:txBody>
      </p:sp>
      <p:sp>
        <p:nvSpPr>
          <p:cNvPr id="3" name="Espace réservé du pied de page 2"/>
          <p:cNvSpPr>
            <a:spLocks noGrp="1"/>
          </p:cNvSpPr>
          <p:nvPr>
            <p:ph type="ftr" sz="quarter" idx="11"/>
          </p:nvPr>
        </p:nvSpPr>
        <p:spPr/>
        <p:txBody>
          <a:bodyPr/>
          <a:lstStyle/>
          <a:p>
            <a:r>
              <a:rPr lang="fr-FR" smtClean="0"/>
              <a:t>Pierre Sirinelli - BVA-ABA - Bruxelles – 15 janvier 2016</a:t>
            </a:r>
            <a:endParaRPr lang="fr-FR"/>
          </a:p>
        </p:txBody>
      </p:sp>
      <p:sp>
        <p:nvSpPr>
          <p:cNvPr id="4" name="Espace réservé du numéro de diapositive 3"/>
          <p:cNvSpPr>
            <a:spLocks noGrp="1"/>
          </p:cNvSpPr>
          <p:nvPr>
            <p:ph type="sldNum" sz="quarter" idx="12"/>
          </p:nvPr>
        </p:nvSpPr>
        <p:spPr/>
        <p:txBody>
          <a:bodyPr/>
          <a:lstStyle/>
          <a:p>
            <a:fld id="{BBA1F220-D351-4CE6-ABD7-31E97A24122F}" type="slidenum">
              <a:rPr lang="fr-FR" smtClean="0"/>
              <a:t>‹#›</a:t>
            </a:fld>
            <a:endParaRPr lang="fr-FR"/>
          </a:p>
        </p:txBody>
      </p:sp>
    </p:spTree>
    <p:extLst>
      <p:ext uri="{BB962C8B-B14F-4D97-AF65-F5344CB8AC3E}">
        <p14:creationId xmlns:p14="http://schemas.microsoft.com/office/powerpoint/2010/main" val="2721467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E35648A4-D7EE-453E-906B-1B5DE6C34878}" type="datetime1">
              <a:rPr lang="fr-FR" smtClean="0"/>
              <a:t>14/01/2016</a:t>
            </a:fld>
            <a:endParaRPr lang="fr-FR"/>
          </a:p>
        </p:txBody>
      </p:sp>
      <p:sp>
        <p:nvSpPr>
          <p:cNvPr id="6" name="Espace réservé du pied de page 5"/>
          <p:cNvSpPr>
            <a:spLocks noGrp="1"/>
          </p:cNvSpPr>
          <p:nvPr>
            <p:ph type="ftr" sz="quarter" idx="11"/>
          </p:nvPr>
        </p:nvSpPr>
        <p:spPr/>
        <p:txBody>
          <a:bodyPr/>
          <a:lstStyle/>
          <a:p>
            <a:r>
              <a:rPr lang="fr-FR" smtClean="0"/>
              <a:t>Pierre Sirinelli - BVA-ABA - Bruxelles – 15 janvier 2016</a:t>
            </a:r>
            <a:endParaRPr lang="fr-FR"/>
          </a:p>
        </p:txBody>
      </p:sp>
      <p:sp>
        <p:nvSpPr>
          <p:cNvPr id="7" name="Espace réservé du numéro de diapositive 6"/>
          <p:cNvSpPr>
            <a:spLocks noGrp="1"/>
          </p:cNvSpPr>
          <p:nvPr>
            <p:ph type="sldNum" sz="quarter" idx="12"/>
          </p:nvPr>
        </p:nvSpPr>
        <p:spPr/>
        <p:txBody>
          <a:bodyPr/>
          <a:lstStyle/>
          <a:p>
            <a:fld id="{BBA1F220-D351-4CE6-ABD7-31E97A24122F}" type="slidenum">
              <a:rPr lang="fr-FR" smtClean="0"/>
              <a:t>‹#›</a:t>
            </a:fld>
            <a:endParaRPr lang="fr-FR"/>
          </a:p>
        </p:txBody>
      </p:sp>
    </p:spTree>
    <p:extLst>
      <p:ext uri="{BB962C8B-B14F-4D97-AF65-F5344CB8AC3E}">
        <p14:creationId xmlns:p14="http://schemas.microsoft.com/office/powerpoint/2010/main" val="1341318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437D20A-AD4A-4BFA-B029-C99B68DBABE9}" type="datetime1">
              <a:rPr lang="fr-FR" smtClean="0"/>
              <a:t>14/01/2016</a:t>
            </a:fld>
            <a:endParaRPr lang="fr-FR"/>
          </a:p>
        </p:txBody>
      </p:sp>
      <p:sp>
        <p:nvSpPr>
          <p:cNvPr id="6" name="Espace réservé du pied de page 5"/>
          <p:cNvSpPr>
            <a:spLocks noGrp="1"/>
          </p:cNvSpPr>
          <p:nvPr>
            <p:ph type="ftr" sz="quarter" idx="11"/>
          </p:nvPr>
        </p:nvSpPr>
        <p:spPr/>
        <p:txBody>
          <a:bodyPr/>
          <a:lstStyle/>
          <a:p>
            <a:r>
              <a:rPr lang="fr-FR" smtClean="0"/>
              <a:t>Pierre Sirinelli - BVA-ABA - Bruxelles – 15 janvier 2016</a:t>
            </a:r>
            <a:endParaRPr lang="fr-FR"/>
          </a:p>
        </p:txBody>
      </p:sp>
      <p:sp>
        <p:nvSpPr>
          <p:cNvPr id="7" name="Espace réservé du numéro de diapositive 6"/>
          <p:cNvSpPr>
            <a:spLocks noGrp="1"/>
          </p:cNvSpPr>
          <p:nvPr>
            <p:ph type="sldNum" sz="quarter" idx="12"/>
          </p:nvPr>
        </p:nvSpPr>
        <p:spPr/>
        <p:txBody>
          <a:bodyPr/>
          <a:lstStyle/>
          <a:p>
            <a:fld id="{BBA1F220-D351-4CE6-ABD7-31E97A24122F}" type="slidenum">
              <a:rPr lang="fr-FR" smtClean="0"/>
              <a:t>‹#›</a:t>
            </a:fld>
            <a:endParaRPr lang="fr-FR"/>
          </a:p>
        </p:txBody>
      </p:sp>
    </p:spTree>
    <p:extLst>
      <p:ext uri="{BB962C8B-B14F-4D97-AF65-F5344CB8AC3E}">
        <p14:creationId xmlns:p14="http://schemas.microsoft.com/office/powerpoint/2010/main" val="4153232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74ADC9-A4B0-401C-8BB5-DFF21C63713B}" type="datetime1">
              <a:rPr lang="fr-FR" smtClean="0"/>
              <a:t>14/01/2016</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Pierre Sirinelli - BVA-ABA - Bruxelles – 15 janvier 2016</a:t>
            </a:r>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A1F220-D351-4CE6-ABD7-31E97A24122F}" type="slidenum">
              <a:rPr lang="fr-FR" smtClean="0"/>
              <a:t>‹#›</a:t>
            </a:fld>
            <a:endParaRPr lang="fr-FR"/>
          </a:p>
        </p:txBody>
      </p:sp>
    </p:spTree>
    <p:extLst>
      <p:ext uri="{BB962C8B-B14F-4D97-AF65-F5344CB8AC3E}">
        <p14:creationId xmlns:p14="http://schemas.microsoft.com/office/powerpoint/2010/main" val="25579681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221942"/>
            <a:ext cx="9144000" cy="3865069"/>
          </a:xfrm>
        </p:spPr>
        <p:txBody>
          <a:bodyPr>
            <a:normAutofit/>
          </a:bodyPr>
          <a:lstStyle/>
          <a:p>
            <a:pPr lvl="0" eaLnBrk="0" fontAlgn="base" hangingPunct="0">
              <a:lnSpc>
                <a:spcPct val="100000"/>
              </a:lnSpc>
              <a:spcAft>
                <a:spcPct val="0"/>
              </a:spcAft>
            </a:pPr>
            <a:r>
              <a:rPr kumimoji="0" lang="fr-FR" altLang="fr-FR" sz="4400" b="1" i="0" u="none" strike="noStrike" cap="none" normalizeH="0" baseline="0" dirty="0" smtClean="0">
                <a:ln>
                  <a:noFill/>
                </a:ln>
                <a:solidFill>
                  <a:srgbClr val="FF0000"/>
                </a:solidFill>
                <a:effectLst/>
                <a:latin typeface="+mn-lt"/>
              </a:rPr>
              <a:t>The </a:t>
            </a:r>
            <a:r>
              <a:rPr kumimoji="0" lang="fr-FR" altLang="fr-FR" sz="4400" b="1" i="0" u="none" strike="noStrike" cap="none" normalizeH="0" baseline="0" dirty="0" err="1" smtClean="0">
                <a:ln>
                  <a:noFill/>
                </a:ln>
                <a:solidFill>
                  <a:srgbClr val="FF0000"/>
                </a:solidFill>
                <a:effectLst/>
                <a:latin typeface="+mn-lt"/>
              </a:rPr>
              <a:t>efficiency</a:t>
            </a:r>
            <a:r>
              <a:rPr kumimoji="0" lang="fr-FR" altLang="fr-FR" sz="4400" b="1" i="0" u="none" strike="noStrike" cap="none" normalizeH="0" baseline="0" dirty="0" smtClean="0">
                <a:ln>
                  <a:noFill/>
                </a:ln>
                <a:solidFill>
                  <a:srgbClr val="FF0000"/>
                </a:solidFill>
                <a:effectLst/>
                <a:latin typeface="+mn-lt"/>
              </a:rPr>
              <a:t> of the right of communication to the public to the test of Article 14 of Directive 2000/31 on </a:t>
            </a:r>
            <a:r>
              <a:rPr kumimoji="0" lang="fr-FR" altLang="fr-FR" sz="4400" b="1" i="0" u="none" strike="noStrike" cap="none" normalizeH="0" baseline="0" dirty="0" err="1" smtClean="0">
                <a:ln>
                  <a:noFill/>
                </a:ln>
                <a:solidFill>
                  <a:srgbClr val="FF0000"/>
                </a:solidFill>
                <a:effectLst/>
                <a:latin typeface="+mn-lt"/>
              </a:rPr>
              <a:t>electronic</a:t>
            </a:r>
            <a:r>
              <a:rPr kumimoji="0" lang="fr-FR" altLang="fr-FR" sz="4400" b="1" i="0" u="none" strike="noStrike" cap="none" normalizeH="0" baseline="0" dirty="0" smtClean="0">
                <a:ln>
                  <a:noFill/>
                </a:ln>
                <a:solidFill>
                  <a:srgbClr val="FF0000"/>
                </a:solidFill>
                <a:effectLst/>
                <a:latin typeface="+mn-lt"/>
              </a:rPr>
              <a:t> commerce</a:t>
            </a:r>
            <a:r>
              <a:rPr kumimoji="0" lang="fr-FR" altLang="fr-FR" sz="3600" b="1" i="0" u="none" strike="noStrike" cap="none" normalizeH="0" baseline="0" dirty="0" smtClean="0">
                <a:ln>
                  <a:noFill/>
                </a:ln>
                <a:solidFill>
                  <a:srgbClr val="FF0000"/>
                </a:solidFill>
                <a:effectLst/>
                <a:latin typeface="+mn-lt"/>
              </a:rPr>
              <a:t> </a:t>
            </a:r>
            <a:endParaRPr kumimoji="0" lang="fr-FR" altLang="fr-FR" sz="8000" b="1" i="0" u="none" strike="noStrike" cap="none" normalizeH="0" baseline="0" dirty="0" smtClean="0">
              <a:ln>
                <a:noFill/>
              </a:ln>
              <a:solidFill>
                <a:srgbClr val="FF0000"/>
              </a:solidFill>
              <a:effectLst/>
              <a:latin typeface="+mn-lt"/>
            </a:endParaRPr>
          </a:p>
        </p:txBody>
      </p:sp>
      <p:sp>
        <p:nvSpPr>
          <p:cNvPr id="3" name="Sous-titre 2"/>
          <p:cNvSpPr>
            <a:spLocks noGrp="1"/>
          </p:cNvSpPr>
          <p:nvPr>
            <p:ph type="subTitle" idx="1"/>
          </p:nvPr>
        </p:nvSpPr>
        <p:spPr>
          <a:xfrm>
            <a:off x="1728186" y="4356639"/>
            <a:ext cx="9144000" cy="1493745"/>
          </a:xfrm>
        </p:spPr>
        <p:txBody>
          <a:bodyPr/>
          <a:lstStyle/>
          <a:p>
            <a:r>
              <a:rPr lang="fr-FR" b="1" dirty="0" smtClean="0">
                <a:solidFill>
                  <a:srgbClr val="0070C0"/>
                </a:solidFill>
              </a:rPr>
              <a:t>Pierre Sirinelli</a:t>
            </a:r>
          </a:p>
          <a:p>
            <a:r>
              <a:rPr lang="fr-FR" b="1" dirty="0" smtClean="0">
                <a:solidFill>
                  <a:srgbClr val="0070C0"/>
                </a:solidFill>
              </a:rPr>
              <a:t>Professeur à l’université Paris 1 (Panthéon – Sorbonne)</a:t>
            </a:r>
          </a:p>
          <a:p>
            <a:r>
              <a:rPr lang="fr-FR" b="1" dirty="0" smtClean="0">
                <a:solidFill>
                  <a:srgbClr val="0070C0"/>
                </a:solidFill>
              </a:rPr>
              <a:t>BVA-ABA - Bruxelles – 15 janvier 2016</a:t>
            </a:r>
            <a:endParaRPr lang="fr-FR" b="1" dirty="0">
              <a:solidFill>
                <a:srgbClr val="0070C0"/>
              </a:solidFill>
            </a:endParaRPr>
          </a:p>
        </p:txBody>
      </p:sp>
    </p:spTree>
    <p:extLst>
      <p:ext uri="{BB962C8B-B14F-4D97-AF65-F5344CB8AC3E}">
        <p14:creationId xmlns:p14="http://schemas.microsoft.com/office/powerpoint/2010/main" val="41447158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GB" sz="4000" b="1" dirty="0">
                <a:solidFill>
                  <a:srgbClr val="FF0000"/>
                </a:solidFill>
              </a:rPr>
              <a:t>Types of intervention</a:t>
            </a:r>
            <a:endParaRPr lang="fr-FR" sz="4000" dirty="0">
              <a:solidFill>
                <a:srgbClr val="FF0000"/>
              </a:solidFill>
            </a:endParaRPr>
          </a:p>
        </p:txBody>
      </p:sp>
      <p:sp>
        <p:nvSpPr>
          <p:cNvPr id="3" name="Espace réservé du contenu 2"/>
          <p:cNvSpPr>
            <a:spLocks noGrp="1"/>
          </p:cNvSpPr>
          <p:nvPr>
            <p:ph idx="1"/>
          </p:nvPr>
        </p:nvSpPr>
        <p:spPr>
          <a:xfrm>
            <a:off x="838200" y="1482571"/>
            <a:ext cx="10515600" cy="4694392"/>
          </a:xfrm>
        </p:spPr>
        <p:txBody>
          <a:bodyPr>
            <a:normAutofit fontScale="92500"/>
          </a:bodyPr>
          <a:lstStyle/>
          <a:p>
            <a:r>
              <a:rPr lang="en-GB" b="1" i="1" dirty="0">
                <a:solidFill>
                  <a:srgbClr val="0070C0"/>
                </a:solidFill>
              </a:rPr>
              <a:t>Intervention at a European </a:t>
            </a:r>
            <a:r>
              <a:rPr lang="en-GB" b="1" i="1" dirty="0" smtClean="0">
                <a:solidFill>
                  <a:srgbClr val="0070C0"/>
                </a:solidFill>
              </a:rPr>
              <a:t>level</a:t>
            </a:r>
          </a:p>
          <a:p>
            <a:pPr marL="0" indent="0">
              <a:buNone/>
            </a:pPr>
            <a:endParaRPr lang="fr-FR" dirty="0"/>
          </a:p>
          <a:p>
            <a:r>
              <a:rPr lang="en-GB" b="1" i="1" dirty="0" smtClean="0">
                <a:solidFill>
                  <a:srgbClr val="0070C0"/>
                </a:solidFill>
              </a:rPr>
              <a:t>D. 2000/31 or D. 2001/29 ?</a:t>
            </a:r>
          </a:p>
          <a:p>
            <a:pPr marL="0" indent="0">
              <a:buNone/>
            </a:pPr>
            <a:r>
              <a:rPr lang="en-GB" b="1" i="1" dirty="0" smtClean="0"/>
              <a:t>	=&gt;	</a:t>
            </a:r>
            <a:r>
              <a:rPr lang="en-GB" b="1" dirty="0" smtClean="0"/>
              <a:t>Intervention </a:t>
            </a:r>
            <a:r>
              <a:rPr lang="en-GB" b="1" dirty="0"/>
              <a:t>in </a:t>
            </a:r>
            <a:r>
              <a:rPr lang="en-GB" b="1" dirty="0">
                <a:solidFill>
                  <a:srgbClr val="0070C0"/>
                </a:solidFill>
              </a:rPr>
              <a:t>copyright</a:t>
            </a:r>
            <a:r>
              <a:rPr lang="en-GB" b="1" dirty="0"/>
              <a:t> </a:t>
            </a:r>
            <a:r>
              <a:rPr lang="en-GB" b="1" dirty="0" smtClean="0"/>
              <a:t>legislation</a:t>
            </a:r>
          </a:p>
          <a:p>
            <a:pPr marL="0" indent="0">
              <a:buNone/>
            </a:pPr>
            <a:r>
              <a:rPr lang="en-GB" b="1" i="1" dirty="0" smtClean="0"/>
              <a:t>	Why?</a:t>
            </a:r>
          </a:p>
          <a:p>
            <a:pPr lvl="1" algn="just">
              <a:buFont typeface="Wingdings" panose="05000000000000000000" pitchFamily="2" charset="2"/>
              <a:buChar char="ü"/>
            </a:pPr>
            <a:r>
              <a:rPr lang="en-GB" dirty="0" smtClean="0"/>
              <a:t>A </a:t>
            </a:r>
            <a:r>
              <a:rPr lang="en-GB" dirty="0"/>
              <a:t>wider amendment may have seemed more apt to some, it soon became apparent that such an amendment would come up again strong objections and problems, and therefore a </a:t>
            </a:r>
            <a:r>
              <a:rPr lang="en-GB" b="1" dirty="0"/>
              <a:t>limited intervention</a:t>
            </a:r>
            <a:r>
              <a:rPr lang="en-GB" dirty="0"/>
              <a:t> was </a:t>
            </a:r>
            <a:r>
              <a:rPr lang="en-GB" b="1" dirty="0"/>
              <a:t>quickly deemed to be more realistic and apt </a:t>
            </a:r>
            <a:r>
              <a:rPr lang="en-GB" dirty="0"/>
              <a:t>in this case. </a:t>
            </a:r>
            <a:endParaRPr lang="en-GB" dirty="0" smtClean="0"/>
          </a:p>
          <a:p>
            <a:pPr lvl="1" algn="just">
              <a:buFont typeface="Wingdings" panose="05000000000000000000" pitchFamily="2" charset="2"/>
              <a:buChar char="ü"/>
            </a:pPr>
            <a:r>
              <a:rPr lang="en-GB" dirty="0" smtClean="0"/>
              <a:t>Furthermore</a:t>
            </a:r>
            <a:r>
              <a:rPr lang="en-GB" dirty="0"/>
              <a:t>, the </a:t>
            </a:r>
            <a:r>
              <a:rPr lang="en-GB" b="1" dirty="0"/>
              <a:t>specific nature of literary and artistic property rights </a:t>
            </a:r>
            <a:r>
              <a:rPr lang="en-GB" dirty="0"/>
              <a:t>provides a solid basis for the rejection of Article 14 of the E-Commerce Directive when copyright and related rights are applied by certain service providers.</a:t>
            </a:r>
            <a:endParaRPr lang="fr-FR" dirty="0"/>
          </a:p>
          <a:p>
            <a:pPr marL="0" indent="0">
              <a:buNone/>
            </a:pPr>
            <a:endParaRPr lang="fr-FR" dirty="0"/>
          </a:p>
          <a:p>
            <a:endParaRPr lang="fr-FR" dirty="0"/>
          </a:p>
        </p:txBody>
      </p:sp>
      <p:sp>
        <p:nvSpPr>
          <p:cNvPr id="4" name="Espace réservé du pied de page 3"/>
          <p:cNvSpPr>
            <a:spLocks noGrp="1"/>
          </p:cNvSpPr>
          <p:nvPr>
            <p:ph type="ftr" sz="quarter" idx="11"/>
          </p:nvPr>
        </p:nvSpPr>
        <p:spPr/>
        <p:txBody>
          <a:bodyPr/>
          <a:lstStyle/>
          <a:p>
            <a:r>
              <a:rPr lang="fr-FR" smtClean="0"/>
              <a:t>Pierre Sirinelli - BVA-ABA - Bruxelles – 15 janvier 2016</a:t>
            </a:r>
            <a:endParaRPr lang="fr-FR"/>
          </a:p>
        </p:txBody>
      </p:sp>
      <p:sp>
        <p:nvSpPr>
          <p:cNvPr id="5" name="Espace réservé du numéro de diapositive 4"/>
          <p:cNvSpPr>
            <a:spLocks noGrp="1"/>
          </p:cNvSpPr>
          <p:nvPr>
            <p:ph type="sldNum" sz="quarter" idx="12"/>
          </p:nvPr>
        </p:nvSpPr>
        <p:spPr/>
        <p:txBody>
          <a:bodyPr/>
          <a:lstStyle/>
          <a:p>
            <a:fld id="{BBA1F220-D351-4CE6-ABD7-31E97A24122F}" type="slidenum">
              <a:rPr lang="fr-FR" smtClean="0"/>
              <a:t>10</a:t>
            </a:fld>
            <a:endParaRPr lang="fr-FR"/>
          </a:p>
        </p:txBody>
      </p:sp>
    </p:spTree>
    <p:extLst>
      <p:ext uri="{BB962C8B-B14F-4D97-AF65-F5344CB8AC3E}">
        <p14:creationId xmlns:p14="http://schemas.microsoft.com/office/powerpoint/2010/main" val="7975599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GB" sz="4000" b="1" dirty="0">
                <a:solidFill>
                  <a:srgbClr val="FF0000"/>
                </a:solidFill>
              </a:rPr>
              <a:t>The content of the new </a:t>
            </a:r>
            <a:r>
              <a:rPr lang="en-GB" sz="4000" b="1" dirty="0" smtClean="0">
                <a:solidFill>
                  <a:srgbClr val="FF0000"/>
                </a:solidFill>
              </a:rPr>
              <a:t>legislation ? – 1 - </a:t>
            </a:r>
            <a:r>
              <a:rPr lang="en-GB" sz="4000" b="1" i="1" dirty="0" smtClean="0">
                <a:solidFill>
                  <a:srgbClr val="FF0000"/>
                </a:solidFill>
              </a:rPr>
              <a:t>Choices</a:t>
            </a:r>
            <a:endParaRPr lang="fr-FR" sz="4000" i="1" dirty="0">
              <a:solidFill>
                <a:srgbClr val="FF0000"/>
              </a:solidFill>
            </a:endParaRPr>
          </a:p>
        </p:txBody>
      </p:sp>
      <p:sp>
        <p:nvSpPr>
          <p:cNvPr id="3" name="Espace réservé du contenu 2"/>
          <p:cNvSpPr>
            <a:spLocks noGrp="1"/>
          </p:cNvSpPr>
          <p:nvPr>
            <p:ph idx="1"/>
          </p:nvPr>
        </p:nvSpPr>
        <p:spPr/>
        <p:txBody>
          <a:bodyPr>
            <a:normAutofit lnSpcReduction="10000"/>
          </a:bodyPr>
          <a:lstStyle/>
          <a:p>
            <a:r>
              <a:rPr lang="en-GB" b="1" dirty="0" smtClean="0">
                <a:solidFill>
                  <a:srgbClr val="0070C0"/>
                </a:solidFill>
              </a:rPr>
              <a:t>New </a:t>
            </a:r>
            <a:r>
              <a:rPr lang="en-GB" b="1" dirty="0">
                <a:solidFill>
                  <a:srgbClr val="0070C0"/>
                </a:solidFill>
              </a:rPr>
              <a:t>status</a:t>
            </a:r>
            <a:r>
              <a:rPr lang="en-GB" dirty="0">
                <a:solidFill>
                  <a:srgbClr val="0070C0"/>
                </a:solidFill>
              </a:rPr>
              <a:t> </a:t>
            </a:r>
            <a:r>
              <a:rPr lang="en-GB" dirty="0"/>
              <a:t>(definition, regime etc</a:t>
            </a:r>
            <a:r>
              <a:rPr lang="en-GB" dirty="0" smtClean="0"/>
              <a:t>.) ?</a:t>
            </a:r>
          </a:p>
          <a:p>
            <a:pPr lvl="1">
              <a:buFont typeface="Wingdings" panose="05000000000000000000" pitchFamily="2" charset="2"/>
              <a:buChar char="v"/>
            </a:pPr>
            <a:r>
              <a:rPr lang="en-GB" dirty="0" smtClean="0"/>
              <a:t>No</a:t>
            </a:r>
          </a:p>
          <a:p>
            <a:pPr lvl="1">
              <a:buFont typeface="Wingdings" panose="05000000000000000000" pitchFamily="2" charset="2"/>
              <a:buChar char="v"/>
            </a:pPr>
            <a:r>
              <a:rPr lang="en-GB" dirty="0" smtClean="0"/>
              <a:t>Obsolescence?</a:t>
            </a:r>
          </a:p>
          <a:p>
            <a:pPr marL="457200" lvl="1" indent="0">
              <a:buNone/>
            </a:pPr>
            <a:endParaRPr lang="en-GB" dirty="0" smtClean="0"/>
          </a:p>
          <a:p>
            <a:r>
              <a:rPr lang="en-GB" b="1" dirty="0" smtClean="0">
                <a:solidFill>
                  <a:srgbClr val="0070C0"/>
                </a:solidFill>
              </a:rPr>
              <a:t>Droit </a:t>
            </a:r>
            <a:r>
              <a:rPr lang="en-GB" b="1" dirty="0" err="1" smtClean="0">
                <a:solidFill>
                  <a:srgbClr val="0070C0"/>
                </a:solidFill>
              </a:rPr>
              <a:t>commun</a:t>
            </a:r>
            <a:endParaRPr lang="en-GB" b="1" dirty="0" smtClean="0">
              <a:solidFill>
                <a:srgbClr val="0070C0"/>
              </a:solidFill>
            </a:endParaRPr>
          </a:p>
          <a:p>
            <a:pPr marL="0" indent="0" algn="just">
              <a:buNone/>
            </a:pPr>
            <a:r>
              <a:rPr lang="en-GB" dirty="0" smtClean="0"/>
              <a:t>The </a:t>
            </a:r>
            <a:r>
              <a:rPr lang="en-GB" dirty="0"/>
              <a:t>route of shifting copyright and related rights back towards ordinary law was therefore deemed to be </a:t>
            </a:r>
            <a:r>
              <a:rPr lang="en-GB" b="1" dirty="0"/>
              <a:t>more reasonable</a:t>
            </a:r>
            <a:r>
              <a:rPr lang="en-GB" dirty="0"/>
              <a:t>, especially as the option of (potentially and in certain cases) accompanying it by a simple </a:t>
            </a:r>
            <a:r>
              <a:rPr lang="en-GB" b="1" dirty="0"/>
              <a:t>duty of collaboration </a:t>
            </a:r>
            <a:r>
              <a:rPr lang="en-GB" dirty="0"/>
              <a:t>between rights holders and service providers, seemed likely to maintain a balance between potentially opposing interests.</a:t>
            </a:r>
            <a:endParaRPr lang="fr-FR" dirty="0"/>
          </a:p>
          <a:p>
            <a:endParaRPr lang="fr-FR" dirty="0"/>
          </a:p>
        </p:txBody>
      </p:sp>
      <p:sp>
        <p:nvSpPr>
          <p:cNvPr id="4" name="Espace réservé du pied de page 3"/>
          <p:cNvSpPr>
            <a:spLocks noGrp="1"/>
          </p:cNvSpPr>
          <p:nvPr>
            <p:ph type="ftr" sz="quarter" idx="11"/>
          </p:nvPr>
        </p:nvSpPr>
        <p:spPr/>
        <p:txBody>
          <a:bodyPr/>
          <a:lstStyle/>
          <a:p>
            <a:r>
              <a:rPr lang="fr-FR" smtClean="0"/>
              <a:t>Pierre Sirinelli - BVA-ABA - Bruxelles – 15 janvier 2016</a:t>
            </a:r>
            <a:endParaRPr lang="fr-FR"/>
          </a:p>
        </p:txBody>
      </p:sp>
      <p:sp>
        <p:nvSpPr>
          <p:cNvPr id="5" name="Espace réservé du numéro de diapositive 4"/>
          <p:cNvSpPr>
            <a:spLocks noGrp="1"/>
          </p:cNvSpPr>
          <p:nvPr>
            <p:ph type="sldNum" sz="quarter" idx="12"/>
          </p:nvPr>
        </p:nvSpPr>
        <p:spPr/>
        <p:txBody>
          <a:bodyPr/>
          <a:lstStyle/>
          <a:p>
            <a:fld id="{BBA1F220-D351-4CE6-ABD7-31E97A24122F}" type="slidenum">
              <a:rPr lang="fr-FR" smtClean="0"/>
              <a:t>11</a:t>
            </a:fld>
            <a:endParaRPr lang="fr-FR"/>
          </a:p>
        </p:txBody>
      </p:sp>
    </p:spTree>
    <p:extLst>
      <p:ext uri="{BB962C8B-B14F-4D97-AF65-F5344CB8AC3E}">
        <p14:creationId xmlns:p14="http://schemas.microsoft.com/office/powerpoint/2010/main" val="3399571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b="1" dirty="0" smtClean="0">
                <a:solidFill>
                  <a:srgbClr val="FF0000"/>
                </a:solidFill>
              </a:rPr>
              <a:t>The content of the new legislation ? </a:t>
            </a:r>
            <a:br>
              <a:rPr lang="en-GB" b="1" dirty="0" smtClean="0">
                <a:solidFill>
                  <a:srgbClr val="FF0000"/>
                </a:solidFill>
              </a:rPr>
            </a:br>
            <a:r>
              <a:rPr lang="en-GB" b="1" dirty="0" smtClean="0">
                <a:solidFill>
                  <a:srgbClr val="FF0000"/>
                </a:solidFill>
              </a:rPr>
              <a:t>– 2 - </a:t>
            </a:r>
            <a:r>
              <a:rPr lang="en-GB" b="1" i="1" dirty="0">
                <a:solidFill>
                  <a:srgbClr val="FF0000"/>
                </a:solidFill>
              </a:rPr>
              <a:t>Drafting proposals</a:t>
            </a:r>
            <a:endParaRPr lang="fr-FR" dirty="0">
              <a:solidFill>
                <a:srgbClr val="FF0000"/>
              </a:solidFill>
            </a:endParaRPr>
          </a:p>
        </p:txBody>
      </p:sp>
      <p:sp>
        <p:nvSpPr>
          <p:cNvPr id="3" name="Espace réservé du contenu 2"/>
          <p:cNvSpPr>
            <a:spLocks noGrp="1"/>
          </p:cNvSpPr>
          <p:nvPr>
            <p:ph idx="1"/>
          </p:nvPr>
        </p:nvSpPr>
        <p:spPr>
          <a:xfrm>
            <a:off x="838200" y="3062795"/>
            <a:ext cx="10515600" cy="3114167"/>
          </a:xfrm>
        </p:spPr>
        <p:txBody>
          <a:bodyPr>
            <a:normAutofit/>
          </a:bodyPr>
          <a:lstStyle/>
          <a:p>
            <a:pPr marL="444500" lvl="2" indent="0">
              <a:buNone/>
            </a:pPr>
            <a:r>
              <a:rPr lang="fr-FR" sz="2800" dirty="0" smtClean="0"/>
              <a:t>One new article </a:t>
            </a:r>
            <a:r>
              <a:rPr lang="fr-FR" sz="2800" dirty="0" err="1" smtClean="0"/>
              <a:t>explain</a:t>
            </a:r>
            <a:r>
              <a:rPr lang="fr-FR" sz="2800" dirty="0" smtClean="0"/>
              <a:t> by 2 </a:t>
            </a:r>
            <a:r>
              <a:rPr lang="fr-FR" sz="2800" dirty="0" err="1" smtClean="0"/>
              <a:t>recitals</a:t>
            </a:r>
            <a:r>
              <a:rPr lang="fr-FR" sz="2800" dirty="0" smtClean="0"/>
              <a:t> </a:t>
            </a:r>
            <a:r>
              <a:rPr lang="fr-FR" sz="2800" i="1" dirty="0" smtClean="0"/>
              <a:t>(</a:t>
            </a:r>
            <a:r>
              <a:rPr lang="fr-FR" sz="2800" i="1" dirty="0" err="1" smtClean="0"/>
              <a:t>See</a:t>
            </a:r>
            <a:r>
              <a:rPr lang="fr-FR" sz="2800" i="1" dirty="0" smtClean="0"/>
              <a:t> rapport pp. 10 &amp; 11)</a:t>
            </a:r>
          </a:p>
          <a:p>
            <a:pPr lvl="2">
              <a:buFont typeface="Wingdings" panose="05000000000000000000" pitchFamily="2" charset="2"/>
              <a:buChar char="Ø"/>
            </a:pPr>
            <a:endParaRPr lang="fr-FR" sz="2800" dirty="0"/>
          </a:p>
          <a:p>
            <a:pPr lvl="2">
              <a:buFont typeface="Wingdings" panose="05000000000000000000" pitchFamily="2" charset="2"/>
              <a:buChar char="Ø"/>
            </a:pPr>
            <a:r>
              <a:rPr lang="fr-FR" sz="2800" dirty="0" smtClean="0"/>
              <a:t>2 </a:t>
            </a:r>
            <a:r>
              <a:rPr lang="en-GB" sz="2800" dirty="0"/>
              <a:t>new </a:t>
            </a:r>
            <a:r>
              <a:rPr lang="en-GB" sz="2800" dirty="0" smtClean="0"/>
              <a:t>recitals : 16bis &amp; 24bis</a:t>
            </a:r>
          </a:p>
          <a:p>
            <a:pPr marL="914400" lvl="2" indent="0">
              <a:buNone/>
            </a:pPr>
            <a:endParaRPr lang="en-GB" sz="2800" dirty="0" smtClean="0"/>
          </a:p>
          <a:p>
            <a:pPr lvl="2">
              <a:buFont typeface="Wingdings" panose="05000000000000000000" pitchFamily="2" charset="2"/>
              <a:buChar char="Ø"/>
            </a:pPr>
            <a:r>
              <a:rPr lang="en-GB" sz="2800" dirty="0" smtClean="0"/>
              <a:t>1 new article : 9 </a:t>
            </a:r>
            <a:r>
              <a:rPr lang="en-GB" sz="2800" dirty="0" err="1" smtClean="0"/>
              <a:t>bis</a:t>
            </a:r>
            <a:endParaRPr lang="fr-FR" sz="2800" dirty="0"/>
          </a:p>
        </p:txBody>
      </p:sp>
      <p:sp>
        <p:nvSpPr>
          <p:cNvPr id="4" name="Espace réservé du pied de page 3"/>
          <p:cNvSpPr>
            <a:spLocks noGrp="1"/>
          </p:cNvSpPr>
          <p:nvPr>
            <p:ph type="ftr" sz="quarter" idx="11"/>
          </p:nvPr>
        </p:nvSpPr>
        <p:spPr/>
        <p:txBody>
          <a:bodyPr/>
          <a:lstStyle/>
          <a:p>
            <a:r>
              <a:rPr lang="fr-FR" smtClean="0"/>
              <a:t>Pierre Sirinelli - BVA-ABA - Bruxelles – 15 janvier 2016</a:t>
            </a:r>
            <a:endParaRPr lang="fr-FR"/>
          </a:p>
        </p:txBody>
      </p:sp>
      <p:sp>
        <p:nvSpPr>
          <p:cNvPr id="5" name="Espace réservé du numéro de diapositive 4"/>
          <p:cNvSpPr>
            <a:spLocks noGrp="1"/>
          </p:cNvSpPr>
          <p:nvPr>
            <p:ph type="sldNum" sz="quarter" idx="12"/>
          </p:nvPr>
        </p:nvSpPr>
        <p:spPr/>
        <p:txBody>
          <a:bodyPr/>
          <a:lstStyle/>
          <a:p>
            <a:fld id="{BBA1F220-D351-4CE6-ABD7-31E97A24122F}" type="slidenum">
              <a:rPr lang="fr-FR" smtClean="0"/>
              <a:t>12</a:t>
            </a:fld>
            <a:endParaRPr lang="fr-FR"/>
          </a:p>
        </p:txBody>
      </p:sp>
    </p:spTree>
    <p:extLst>
      <p:ext uri="{BB962C8B-B14F-4D97-AF65-F5344CB8AC3E}">
        <p14:creationId xmlns:p14="http://schemas.microsoft.com/office/powerpoint/2010/main" val="26905821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65825" y="319596"/>
            <a:ext cx="10652464" cy="6081203"/>
          </a:xfrm>
        </p:spPr>
        <p:txBody>
          <a:bodyPr>
            <a:normAutofit fontScale="47500" lnSpcReduction="20000"/>
          </a:bodyPr>
          <a:lstStyle/>
          <a:p>
            <a:pPr marL="0" indent="0">
              <a:buNone/>
            </a:pPr>
            <a:r>
              <a:rPr lang="en-GB" sz="7600" b="1" dirty="0">
                <a:solidFill>
                  <a:srgbClr val="0070C0"/>
                </a:solidFill>
              </a:rPr>
              <a:t>Insertion of a new recital 16a</a:t>
            </a:r>
            <a:r>
              <a:rPr lang="en-GB" sz="7600" b="1" dirty="0" smtClean="0">
                <a:solidFill>
                  <a:srgbClr val="0070C0"/>
                </a:solidFill>
              </a:rPr>
              <a:t>:</a:t>
            </a:r>
            <a:endParaRPr lang="fr-FR" sz="7600" b="1" dirty="0">
              <a:solidFill>
                <a:srgbClr val="0070C0"/>
              </a:solidFill>
            </a:endParaRPr>
          </a:p>
          <a:p>
            <a:pPr marL="0" indent="0" algn="just">
              <a:buNone/>
            </a:pPr>
            <a:r>
              <a:rPr lang="en-GB" sz="3400" i="1" dirty="0" smtClean="0"/>
              <a:t>“1</a:t>
            </a:r>
            <a:r>
              <a:rPr lang="en-GB" sz="3400" i="1" dirty="0"/>
              <a:t>. This Directive and the Directive on electronic commerce have been prepared in such a way as not to contradict one another, particularly insofar as the limitation of liability set out by Article 14 of the second Directive has been devised exclusively for hosting providers offering a mere technical service for storage of information. And yet their respective objectives,  namely both the wish to provide a high level of protection for copyright and related rights, and that of ensuring immunity in order to allow hosting providers to develop their businesses, have been shown to be contradictory at the expense of rights holders when the aforementioned limitation of liability has begun to be applied to information society service providers whose intervention, beyond or besides the mere storage of information, consists of giving access to the public to copyright works and/or subject-matter. Such evolution in the application of the Directive on electronic commerce inhibits a high level of protection for copyright and related rights, and prevents </a:t>
            </a:r>
            <a:r>
              <a:rPr lang="en-GB" sz="3400" i="1" dirty="0" err="1"/>
              <a:t>rightholders</a:t>
            </a:r>
            <a:r>
              <a:rPr lang="en-GB" sz="3400" i="1" dirty="0"/>
              <a:t> from exercising the rights granted to them by this Directive. </a:t>
            </a:r>
            <a:endParaRPr lang="en-GB" sz="3400" i="1" dirty="0" smtClean="0"/>
          </a:p>
          <a:p>
            <a:pPr algn="just"/>
            <a:endParaRPr lang="fr-FR" sz="3400" dirty="0" smtClean="0"/>
          </a:p>
          <a:p>
            <a:pPr marL="0" indent="0" algn="just">
              <a:buNone/>
            </a:pPr>
            <a:r>
              <a:rPr lang="en-GB" sz="3400" i="1" dirty="0" smtClean="0"/>
              <a:t>2</a:t>
            </a:r>
            <a:r>
              <a:rPr lang="en-GB" sz="3400" i="1" dirty="0"/>
              <a:t>. It is therefore necessary to stipulate that these information society service providers whose intervention consists of giving access to the public to copyright works and/or subject-matter do not benefit from the limitation of liability set out for a different purpose by Article 14 of the Directive on electronic commerce.</a:t>
            </a:r>
            <a:endParaRPr lang="fr-FR" sz="3400" dirty="0"/>
          </a:p>
          <a:p>
            <a:pPr marL="0" indent="0" algn="just">
              <a:buNone/>
            </a:pPr>
            <a:r>
              <a:rPr lang="en-GB" sz="3400" i="1" dirty="0"/>
              <a:t>In this respect, it is of no consequence whether the infrastructure or features used by these service providers to give such access to the public to copyright works and/or subject-matter are automated, as this does not provide an exemption from the implementation of the rights protected hereunder.</a:t>
            </a:r>
            <a:endParaRPr lang="fr-FR" sz="3400" dirty="0"/>
          </a:p>
          <a:p>
            <a:pPr marL="0" indent="0" algn="just">
              <a:buNone/>
            </a:pPr>
            <a:r>
              <a:rPr lang="en-GB" sz="3400" i="1" dirty="0"/>
              <a:t>The provision of an access to the public to copyright works and/or subject-matter, which should not be confused with the mere provision of physical facilities as set out by recital 27 of this Directive, constitutes an act of communication to the public and/or making available to the public as defined by Article 3.  This act is performed by the service provider giving such access under its own liability. If the copyright work or subject-matter is sent to said service provider by a user of its services in order that an access to it is given to the public, the service provider and the aforementioned user together perform the act of communication to the public and/or making available to the public, and therefore hold their joint and several liability.</a:t>
            </a:r>
            <a:endParaRPr lang="fr-FR" sz="3400" dirty="0"/>
          </a:p>
          <a:p>
            <a:pPr marL="0" indent="0" algn="just">
              <a:buNone/>
            </a:pPr>
            <a:r>
              <a:rPr lang="en-GB" sz="3400" i="1" dirty="0"/>
              <a:t>As they, alone or with the participation of users of their services, are implementing the rights set out by Article 3 and, where relevant, the right set out by Article 2, the information society service providers who give access to the public to copyright works and/or subject-matter must obtain permission from the relevant </a:t>
            </a:r>
            <a:r>
              <a:rPr lang="en-GB" sz="3400" i="1" dirty="0" err="1"/>
              <a:t>rightholders</a:t>
            </a:r>
            <a:r>
              <a:rPr lang="en-GB" sz="3400" i="1" dirty="0"/>
              <a:t>.</a:t>
            </a:r>
            <a:endParaRPr lang="fr-FR" sz="3400" dirty="0"/>
          </a:p>
          <a:p>
            <a:pPr marL="0" indent="0" algn="just">
              <a:buNone/>
            </a:pPr>
            <a:r>
              <a:rPr lang="en-GB" sz="3400" i="1" dirty="0"/>
              <a:t>Such </a:t>
            </a:r>
            <a:r>
              <a:rPr lang="en-GB" sz="3400" i="1" dirty="0" smtClean="0"/>
              <a:t>permission </a:t>
            </a:r>
            <a:r>
              <a:rPr lang="en-GB" sz="3400" i="1" dirty="0"/>
              <a:t>covers acts performed by users of their services in order that an access to copyright works and/or subject-matter is given to the public, as long as these users are not acting in a professional </a:t>
            </a:r>
            <a:r>
              <a:rPr lang="en-GB" sz="3400" i="1" dirty="0" smtClean="0"/>
              <a:t>capacity”.</a:t>
            </a:r>
            <a:endParaRPr lang="fr-FR" sz="3400" dirty="0"/>
          </a:p>
        </p:txBody>
      </p:sp>
      <p:sp>
        <p:nvSpPr>
          <p:cNvPr id="4" name="Espace réservé du pied de page 3"/>
          <p:cNvSpPr>
            <a:spLocks noGrp="1"/>
          </p:cNvSpPr>
          <p:nvPr>
            <p:ph type="ftr" sz="quarter" idx="11"/>
          </p:nvPr>
        </p:nvSpPr>
        <p:spPr/>
        <p:txBody>
          <a:bodyPr/>
          <a:lstStyle/>
          <a:p>
            <a:r>
              <a:rPr lang="fr-FR" smtClean="0"/>
              <a:t>Pierre Sirinelli - BVA-ABA - Bruxelles – 15 janvier 2016</a:t>
            </a:r>
            <a:endParaRPr lang="fr-FR"/>
          </a:p>
        </p:txBody>
      </p:sp>
      <p:sp>
        <p:nvSpPr>
          <p:cNvPr id="5" name="Espace réservé du numéro de diapositive 4"/>
          <p:cNvSpPr>
            <a:spLocks noGrp="1"/>
          </p:cNvSpPr>
          <p:nvPr>
            <p:ph type="sldNum" sz="quarter" idx="12"/>
          </p:nvPr>
        </p:nvSpPr>
        <p:spPr/>
        <p:txBody>
          <a:bodyPr/>
          <a:lstStyle/>
          <a:p>
            <a:fld id="{BBA1F220-D351-4CE6-ABD7-31E97A24122F}" type="slidenum">
              <a:rPr lang="fr-FR" smtClean="0"/>
              <a:t>13</a:t>
            </a:fld>
            <a:endParaRPr lang="fr-FR"/>
          </a:p>
        </p:txBody>
      </p:sp>
    </p:spTree>
    <p:extLst>
      <p:ext uri="{BB962C8B-B14F-4D97-AF65-F5344CB8AC3E}">
        <p14:creationId xmlns:p14="http://schemas.microsoft.com/office/powerpoint/2010/main" val="18253624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buNone/>
            </a:pPr>
            <a:r>
              <a:rPr lang="en-GB" sz="3600" b="1" dirty="0">
                <a:solidFill>
                  <a:srgbClr val="0070C0"/>
                </a:solidFill>
              </a:rPr>
              <a:t>Insertion of a recital 24a:</a:t>
            </a:r>
            <a:endParaRPr lang="fr-FR" sz="3600" b="1" dirty="0">
              <a:solidFill>
                <a:srgbClr val="0070C0"/>
              </a:solidFill>
            </a:endParaRPr>
          </a:p>
          <a:p>
            <a:endParaRPr lang="fr-FR" dirty="0"/>
          </a:p>
          <a:p>
            <a:pPr marL="0" indent="0" algn="just">
              <a:buNone/>
            </a:pPr>
            <a:r>
              <a:rPr lang="en-GB" i="1" dirty="0" smtClean="0"/>
              <a:t>“In </a:t>
            </a:r>
            <a:r>
              <a:rPr lang="en-GB" i="1" dirty="0"/>
              <a:t>accordance with the provisions of Article 11bis of the Berne Convention, these rights must apply whenever the copyright work or subject-matter is subject to an act of communication to the public and/or making available to the public by a third party to the initial act of communication to the public and/or making available to the public, whether this third party uses the same technical method or a different technical method to that used for the initial </a:t>
            </a:r>
            <a:r>
              <a:rPr lang="en-GB" i="1" dirty="0" smtClean="0"/>
              <a:t>act”.</a:t>
            </a:r>
            <a:endParaRPr lang="fr-FR" dirty="0"/>
          </a:p>
          <a:p>
            <a:endParaRPr lang="fr-FR" dirty="0"/>
          </a:p>
        </p:txBody>
      </p:sp>
      <p:sp>
        <p:nvSpPr>
          <p:cNvPr id="4" name="Espace réservé du pied de page 3"/>
          <p:cNvSpPr>
            <a:spLocks noGrp="1"/>
          </p:cNvSpPr>
          <p:nvPr>
            <p:ph type="ftr" sz="quarter" idx="11"/>
          </p:nvPr>
        </p:nvSpPr>
        <p:spPr/>
        <p:txBody>
          <a:bodyPr/>
          <a:lstStyle/>
          <a:p>
            <a:r>
              <a:rPr lang="fr-FR" smtClean="0"/>
              <a:t>Pierre Sirinelli - BVA-ABA - Bruxelles – 15 janvier 2016</a:t>
            </a:r>
            <a:endParaRPr lang="fr-FR"/>
          </a:p>
        </p:txBody>
      </p:sp>
      <p:sp>
        <p:nvSpPr>
          <p:cNvPr id="5" name="Espace réservé du numéro de diapositive 4"/>
          <p:cNvSpPr>
            <a:spLocks noGrp="1"/>
          </p:cNvSpPr>
          <p:nvPr>
            <p:ph type="sldNum" sz="quarter" idx="12"/>
          </p:nvPr>
        </p:nvSpPr>
        <p:spPr/>
        <p:txBody>
          <a:bodyPr/>
          <a:lstStyle/>
          <a:p>
            <a:fld id="{BBA1F220-D351-4CE6-ABD7-31E97A24122F}" type="slidenum">
              <a:rPr lang="fr-FR" smtClean="0"/>
              <a:t>14</a:t>
            </a:fld>
            <a:endParaRPr lang="fr-FR"/>
          </a:p>
        </p:txBody>
      </p:sp>
    </p:spTree>
    <p:extLst>
      <p:ext uri="{BB962C8B-B14F-4D97-AF65-F5344CB8AC3E}">
        <p14:creationId xmlns:p14="http://schemas.microsoft.com/office/powerpoint/2010/main" val="34116059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60646" y="405198"/>
            <a:ext cx="11004612" cy="5782538"/>
          </a:xfrm>
        </p:spPr>
        <p:txBody>
          <a:bodyPr>
            <a:normAutofit fontScale="40000" lnSpcReduction="20000"/>
          </a:bodyPr>
          <a:lstStyle/>
          <a:p>
            <a:pPr marL="0" indent="0">
              <a:buNone/>
            </a:pPr>
            <a:r>
              <a:rPr lang="en-GB" sz="7600" b="1" dirty="0">
                <a:solidFill>
                  <a:srgbClr val="0070C0"/>
                </a:solidFill>
              </a:rPr>
              <a:t>Insertion of a new Article 9a:</a:t>
            </a:r>
            <a:endParaRPr lang="fr-FR" sz="7600" b="1" dirty="0">
              <a:solidFill>
                <a:srgbClr val="0070C0"/>
              </a:solidFill>
            </a:endParaRPr>
          </a:p>
          <a:p>
            <a:pPr marL="0" indent="0">
              <a:buNone/>
            </a:pPr>
            <a:r>
              <a:rPr lang="en-GB" dirty="0"/>
              <a:t> </a:t>
            </a:r>
            <a:endParaRPr lang="fr-FR" dirty="0" smtClean="0"/>
          </a:p>
          <a:p>
            <a:pPr marL="0" indent="0">
              <a:buNone/>
            </a:pPr>
            <a:r>
              <a:rPr lang="en-GB" sz="5900" b="1" dirty="0" smtClean="0"/>
              <a:t>Article 9a:</a:t>
            </a:r>
            <a:endParaRPr lang="fr-FR" sz="5900" dirty="0" smtClean="0"/>
          </a:p>
          <a:p>
            <a:pPr marL="0" indent="0">
              <a:buNone/>
            </a:pPr>
            <a:r>
              <a:rPr lang="en-GB" sz="5900" b="1" i="1" dirty="0" smtClean="0">
                <a:solidFill>
                  <a:srgbClr val="0070C0"/>
                </a:solidFill>
              </a:rPr>
              <a:t>Linking </a:t>
            </a:r>
            <a:r>
              <a:rPr lang="en-GB" sz="5900" b="1" i="1" dirty="0">
                <a:solidFill>
                  <a:srgbClr val="0070C0"/>
                </a:solidFill>
              </a:rPr>
              <a:t>of Directives 2000/31 and 2001/29</a:t>
            </a:r>
            <a:endParaRPr lang="fr-FR" sz="5900" dirty="0">
              <a:solidFill>
                <a:srgbClr val="0070C0"/>
              </a:solidFill>
            </a:endParaRPr>
          </a:p>
          <a:p>
            <a:pPr marL="0" indent="0">
              <a:buNone/>
            </a:pPr>
            <a:r>
              <a:rPr lang="en-GB" sz="5900" dirty="0"/>
              <a:t> </a:t>
            </a:r>
            <a:endParaRPr lang="fr-FR" sz="5900" dirty="0"/>
          </a:p>
          <a:p>
            <a:pPr marL="0" indent="0" algn="just">
              <a:buNone/>
            </a:pPr>
            <a:r>
              <a:rPr lang="en-GB" sz="5900" i="1" dirty="0" smtClean="0"/>
              <a:t>“Without </a:t>
            </a:r>
            <a:r>
              <a:rPr lang="en-GB" sz="5900" i="1" dirty="0"/>
              <a:t>prejudice to Articles 12 and 13 of the Directive on electronic commerce, information society service providers that give access to the public to copyright works and/or subject-matter, including through the use of automated tools, do not benefit from the limitation of liability set out by Article 14 of said Directive.</a:t>
            </a:r>
            <a:endParaRPr lang="fr-FR" sz="5900" dirty="0"/>
          </a:p>
          <a:p>
            <a:pPr marL="0" indent="0" algn="just">
              <a:buNone/>
            </a:pPr>
            <a:r>
              <a:rPr lang="en-GB" sz="5900" i="1" dirty="0"/>
              <a:t>These service providers must obtain permission from the relevant </a:t>
            </a:r>
            <a:r>
              <a:rPr lang="en-GB" sz="5900" i="1" dirty="0" err="1"/>
              <a:t>rightholders</a:t>
            </a:r>
            <a:r>
              <a:rPr lang="en-GB" sz="5900" i="1" dirty="0"/>
              <a:t> as they, either alone or with the participation of users of their services, are implementing the rights set out by Articles 2 and 3.</a:t>
            </a:r>
            <a:endParaRPr lang="fr-FR" sz="5900" dirty="0"/>
          </a:p>
          <a:p>
            <a:pPr marL="0" indent="0" algn="just">
              <a:buNone/>
            </a:pPr>
            <a:r>
              <a:rPr lang="en-GB" sz="5900" i="1" dirty="0"/>
              <a:t>Such permission covers acts performed by users of their services when they send the copyright works and/or subject-matter to the aforementioned service providers in order to allow the access set out by sub-paragraph one, as long as these users are not acting in a professional capacity</a:t>
            </a:r>
            <a:r>
              <a:rPr lang="en-GB" sz="5900" i="1" dirty="0" smtClean="0"/>
              <a:t>.</a:t>
            </a:r>
            <a:r>
              <a:rPr lang="fr-FR" sz="5900" dirty="0" smtClean="0"/>
              <a:t> »</a:t>
            </a:r>
            <a:endParaRPr lang="fr-FR" sz="5900" dirty="0"/>
          </a:p>
          <a:p>
            <a:endParaRPr lang="fr-FR" dirty="0"/>
          </a:p>
        </p:txBody>
      </p:sp>
      <p:sp>
        <p:nvSpPr>
          <p:cNvPr id="4" name="Espace réservé du pied de page 3"/>
          <p:cNvSpPr>
            <a:spLocks noGrp="1"/>
          </p:cNvSpPr>
          <p:nvPr>
            <p:ph type="ftr" sz="quarter" idx="11"/>
          </p:nvPr>
        </p:nvSpPr>
        <p:spPr/>
        <p:txBody>
          <a:bodyPr/>
          <a:lstStyle/>
          <a:p>
            <a:r>
              <a:rPr lang="fr-FR" smtClean="0"/>
              <a:t>Pierre Sirinelli - BVA-ABA - Bruxelles – 15 janvier 2016</a:t>
            </a:r>
            <a:endParaRPr lang="fr-FR"/>
          </a:p>
        </p:txBody>
      </p:sp>
      <p:sp>
        <p:nvSpPr>
          <p:cNvPr id="5" name="Espace réservé du numéro de diapositive 4"/>
          <p:cNvSpPr>
            <a:spLocks noGrp="1"/>
          </p:cNvSpPr>
          <p:nvPr>
            <p:ph type="sldNum" sz="quarter" idx="12"/>
          </p:nvPr>
        </p:nvSpPr>
        <p:spPr/>
        <p:txBody>
          <a:bodyPr/>
          <a:lstStyle/>
          <a:p>
            <a:fld id="{BBA1F220-D351-4CE6-ABD7-31E97A24122F}" type="slidenum">
              <a:rPr lang="fr-FR" smtClean="0"/>
              <a:t>15</a:t>
            </a:fld>
            <a:endParaRPr lang="fr-FR"/>
          </a:p>
        </p:txBody>
      </p:sp>
    </p:spTree>
    <p:extLst>
      <p:ext uri="{BB962C8B-B14F-4D97-AF65-F5344CB8AC3E}">
        <p14:creationId xmlns:p14="http://schemas.microsoft.com/office/powerpoint/2010/main" val="7291828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Observations</a:t>
            </a:r>
            <a:endParaRPr lang="fr-FR" b="1" dirty="0">
              <a:solidFill>
                <a:srgbClr val="FF0000"/>
              </a:solidFill>
            </a:endParaRPr>
          </a:p>
        </p:txBody>
      </p:sp>
      <p:sp>
        <p:nvSpPr>
          <p:cNvPr id="3" name="Espace réservé du contenu 2"/>
          <p:cNvSpPr>
            <a:spLocks noGrp="1"/>
          </p:cNvSpPr>
          <p:nvPr>
            <p:ph idx="1"/>
          </p:nvPr>
        </p:nvSpPr>
        <p:spPr/>
        <p:txBody>
          <a:bodyPr/>
          <a:lstStyle/>
          <a:p>
            <a:r>
              <a:rPr lang="fr-FR" b="1" dirty="0" err="1" smtClean="0">
                <a:solidFill>
                  <a:srgbClr val="0070C0"/>
                </a:solidFill>
              </a:rPr>
              <a:t>Effect</a:t>
            </a:r>
            <a:r>
              <a:rPr lang="fr-FR" b="1" dirty="0" smtClean="0">
                <a:solidFill>
                  <a:srgbClr val="0070C0"/>
                </a:solidFill>
              </a:rPr>
              <a:t> 1</a:t>
            </a:r>
            <a:r>
              <a:rPr lang="fr-FR" dirty="0" smtClean="0"/>
              <a:t>	</a:t>
            </a:r>
            <a:r>
              <a:rPr lang="en-GB" i="1" dirty="0" smtClean="0"/>
              <a:t>(sub-paragraph one).</a:t>
            </a:r>
            <a:endParaRPr lang="fr-FR" i="1" dirty="0" smtClean="0"/>
          </a:p>
          <a:p>
            <a:pPr marL="0" indent="0">
              <a:buNone/>
            </a:pPr>
            <a:endParaRPr lang="fr-FR" dirty="0"/>
          </a:p>
          <a:p>
            <a:pPr marL="0" indent="0" algn="just">
              <a:buNone/>
            </a:pPr>
            <a:r>
              <a:rPr lang="en-GB" dirty="0" smtClean="0"/>
              <a:t>The </a:t>
            </a:r>
            <a:r>
              <a:rPr lang="en-GB" dirty="0"/>
              <a:t>new provision states clearly that the activities performed by certain service providers </a:t>
            </a:r>
            <a:r>
              <a:rPr lang="en-GB" b="1" dirty="0">
                <a:solidFill>
                  <a:srgbClr val="0070C0"/>
                </a:solidFill>
              </a:rPr>
              <a:t>do not match </a:t>
            </a:r>
            <a:r>
              <a:rPr lang="en-GB" dirty="0"/>
              <a:t>the definition provided by </a:t>
            </a:r>
            <a:r>
              <a:rPr lang="en-GB" b="1" dirty="0">
                <a:solidFill>
                  <a:srgbClr val="0070C0"/>
                </a:solidFill>
              </a:rPr>
              <a:t>Article 14 </a:t>
            </a:r>
            <a:r>
              <a:rPr lang="en-GB" dirty="0"/>
              <a:t>of the </a:t>
            </a:r>
            <a:r>
              <a:rPr lang="en-GB" i="1" dirty="0"/>
              <a:t>Directive on electronic </a:t>
            </a:r>
            <a:r>
              <a:rPr lang="en-GB" i="1" dirty="0" smtClean="0"/>
              <a:t>commerce</a:t>
            </a:r>
            <a:endParaRPr lang="fr-FR" dirty="0"/>
          </a:p>
        </p:txBody>
      </p:sp>
      <p:sp>
        <p:nvSpPr>
          <p:cNvPr id="5" name="Espace réservé du pied de page 4"/>
          <p:cNvSpPr>
            <a:spLocks noGrp="1"/>
          </p:cNvSpPr>
          <p:nvPr>
            <p:ph type="ftr" sz="quarter" idx="11"/>
          </p:nvPr>
        </p:nvSpPr>
        <p:spPr/>
        <p:txBody>
          <a:bodyPr/>
          <a:lstStyle/>
          <a:p>
            <a:r>
              <a:rPr lang="fr-FR" smtClean="0"/>
              <a:t>Pierre Sirinelli - BVA-ABA - Bruxelles – 15 janvier 2016</a:t>
            </a:r>
            <a:endParaRPr lang="fr-FR"/>
          </a:p>
        </p:txBody>
      </p:sp>
      <p:sp>
        <p:nvSpPr>
          <p:cNvPr id="6" name="Espace réservé du numéro de diapositive 5"/>
          <p:cNvSpPr>
            <a:spLocks noGrp="1"/>
          </p:cNvSpPr>
          <p:nvPr>
            <p:ph type="sldNum" sz="quarter" idx="12"/>
          </p:nvPr>
        </p:nvSpPr>
        <p:spPr/>
        <p:txBody>
          <a:bodyPr/>
          <a:lstStyle/>
          <a:p>
            <a:fld id="{BBA1F220-D351-4CE6-ABD7-31E97A24122F}" type="slidenum">
              <a:rPr lang="fr-FR" smtClean="0"/>
              <a:t>16</a:t>
            </a:fld>
            <a:endParaRPr lang="fr-FR"/>
          </a:p>
        </p:txBody>
      </p:sp>
    </p:spTree>
    <p:extLst>
      <p:ext uri="{BB962C8B-B14F-4D97-AF65-F5344CB8AC3E}">
        <p14:creationId xmlns:p14="http://schemas.microsoft.com/office/powerpoint/2010/main" val="8478510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558153"/>
          </a:xfrm>
        </p:spPr>
        <p:txBody>
          <a:bodyPr>
            <a:normAutofit fontScale="90000"/>
          </a:bodyPr>
          <a:lstStyle/>
          <a:p>
            <a:r>
              <a:rPr lang="fr-FR" b="1" dirty="0" smtClean="0">
                <a:solidFill>
                  <a:srgbClr val="FF0000"/>
                </a:solidFill>
              </a:rPr>
              <a:t>Observations</a:t>
            </a:r>
            <a:endParaRPr lang="fr-FR" b="1" dirty="0">
              <a:solidFill>
                <a:srgbClr val="FF0000"/>
              </a:solidFill>
            </a:endParaRPr>
          </a:p>
        </p:txBody>
      </p:sp>
      <p:sp>
        <p:nvSpPr>
          <p:cNvPr id="3" name="Espace réservé du contenu 2"/>
          <p:cNvSpPr>
            <a:spLocks noGrp="1"/>
          </p:cNvSpPr>
          <p:nvPr>
            <p:ph idx="1"/>
          </p:nvPr>
        </p:nvSpPr>
        <p:spPr>
          <a:xfrm>
            <a:off x="838200" y="1136342"/>
            <a:ext cx="10515600" cy="5040621"/>
          </a:xfrm>
        </p:spPr>
        <p:txBody>
          <a:bodyPr>
            <a:normAutofit/>
          </a:bodyPr>
          <a:lstStyle/>
          <a:p>
            <a:r>
              <a:rPr lang="fr-FR" b="1" dirty="0" err="1" smtClean="0">
                <a:solidFill>
                  <a:srgbClr val="0070C0"/>
                </a:solidFill>
              </a:rPr>
              <a:t>Effect</a:t>
            </a:r>
            <a:r>
              <a:rPr lang="fr-FR" b="1" dirty="0" smtClean="0">
                <a:solidFill>
                  <a:srgbClr val="0070C0"/>
                </a:solidFill>
              </a:rPr>
              <a:t> 2</a:t>
            </a:r>
            <a:r>
              <a:rPr lang="fr-FR" dirty="0" smtClean="0"/>
              <a:t>	</a:t>
            </a:r>
            <a:r>
              <a:rPr lang="en-GB" i="1" dirty="0" smtClean="0"/>
              <a:t>(sub-paragraph two).</a:t>
            </a:r>
            <a:endParaRPr lang="fr-FR" i="1" dirty="0" smtClean="0"/>
          </a:p>
          <a:p>
            <a:pPr marL="0" indent="0">
              <a:buNone/>
            </a:pPr>
            <a:endParaRPr lang="fr-FR" dirty="0" smtClean="0"/>
          </a:p>
          <a:p>
            <a:pPr marL="0" indent="0" algn="just">
              <a:buNone/>
            </a:pPr>
            <a:r>
              <a:rPr lang="en-GB" dirty="0" smtClean="0"/>
              <a:t>These service providers, whether alone or with the participation of users of their services, </a:t>
            </a:r>
            <a:r>
              <a:rPr lang="en-GB" b="1" dirty="0" smtClean="0"/>
              <a:t>perform acts which apply copyright</a:t>
            </a:r>
            <a:r>
              <a:rPr lang="en-GB" dirty="0" smtClean="0"/>
              <a:t>;</a:t>
            </a:r>
          </a:p>
          <a:p>
            <a:pPr marL="0" indent="0" algn="just">
              <a:buNone/>
            </a:pPr>
            <a:r>
              <a:rPr lang="en-GB" dirty="0" smtClean="0"/>
              <a:t>A </a:t>
            </a:r>
            <a:r>
              <a:rPr lang="en-GB" dirty="0"/>
              <a:t>single act of making available to the public </a:t>
            </a:r>
            <a:r>
              <a:rPr lang="en-GB" b="1" dirty="0"/>
              <a:t>can be attributed to two people or entities</a:t>
            </a:r>
            <a:r>
              <a:rPr lang="en-GB" dirty="0"/>
              <a:t> (the uploading web user and the website manager), while sub-paragraph three allows for the legitimacy of the two acts being technically performed simultaneously, as long as the uploading web user is not acting in a professional </a:t>
            </a:r>
            <a:r>
              <a:rPr lang="en-GB" dirty="0" smtClean="0"/>
              <a:t>capacity.</a:t>
            </a:r>
          </a:p>
          <a:p>
            <a:pPr marL="0" indent="0" algn="just">
              <a:buNone/>
            </a:pPr>
            <a:endParaRPr lang="en-GB" dirty="0"/>
          </a:p>
          <a:p>
            <a:pPr marL="0" indent="0" algn="just">
              <a:buNone/>
            </a:pPr>
            <a:r>
              <a:rPr lang="en-GB" b="1" dirty="0" smtClean="0">
                <a:solidFill>
                  <a:srgbClr val="0070C0"/>
                </a:solidFill>
              </a:rPr>
              <a:t>				access</a:t>
            </a:r>
            <a:r>
              <a:rPr lang="en-GB" b="1" dirty="0" smtClean="0"/>
              <a:t> </a:t>
            </a:r>
            <a:r>
              <a:rPr lang="en-GB" b="1" dirty="0"/>
              <a:t>criterion</a:t>
            </a:r>
            <a:r>
              <a:rPr lang="en-GB" dirty="0"/>
              <a:t> </a:t>
            </a:r>
            <a:endParaRPr lang="en-GB" dirty="0" smtClean="0"/>
          </a:p>
        </p:txBody>
      </p:sp>
      <p:sp>
        <p:nvSpPr>
          <p:cNvPr id="4" name="Espace réservé du pied de page 3"/>
          <p:cNvSpPr>
            <a:spLocks noGrp="1"/>
          </p:cNvSpPr>
          <p:nvPr>
            <p:ph type="ftr" sz="quarter" idx="11"/>
          </p:nvPr>
        </p:nvSpPr>
        <p:spPr/>
        <p:txBody>
          <a:bodyPr/>
          <a:lstStyle/>
          <a:p>
            <a:r>
              <a:rPr lang="fr-FR" smtClean="0"/>
              <a:t>Pierre Sirinelli - BVA-ABA - Bruxelles – 15 janvier 2016</a:t>
            </a:r>
            <a:endParaRPr lang="fr-FR"/>
          </a:p>
        </p:txBody>
      </p:sp>
      <p:sp>
        <p:nvSpPr>
          <p:cNvPr id="5" name="Espace réservé du numéro de diapositive 4"/>
          <p:cNvSpPr>
            <a:spLocks noGrp="1"/>
          </p:cNvSpPr>
          <p:nvPr>
            <p:ph type="sldNum" sz="quarter" idx="12"/>
          </p:nvPr>
        </p:nvSpPr>
        <p:spPr/>
        <p:txBody>
          <a:bodyPr/>
          <a:lstStyle/>
          <a:p>
            <a:fld id="{BBA1F220-D351-4CE6-ABD7-31E97A24122F}" type="slidenum">
              <a:rPr lang="fr-FR" smtClean="0"/>
              <a:t>17</a:t>
            </a:fld>
            <a:endParaRPr lang="fr-FR"/>
          </a:p>
        </p:txBody>
      </p:sp>
    </p:spTree>
    <p:extLst>
      <p:ext uri="{BB962C8B-B14F-4D97-AF65-F5344CB8AC3E}">
        <p14:creationId xmlns:p14="http://schemas.microsoft.com/office/powerpoint/2010/main" val="4009692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558153"/>
          </a:xfrm>
        </p:spPr>
        <p:txBody>
          <a:bodyPr>
            <a:normAutofit fontScale="90000"/>
          </a:bodyPr>
          <a:lstStyle/>
          <a:p>
            <a:r>
              <a:rPr lang="fr-FR" b="1" dirty="0" smtClean="0">
                <a:solidFill>
                  <a:srgbClr val="FF0000"/>
                </a:solidFill>
              </a:rPr>
              <a:t>Observations</a:t>
            </a:r>
            <a:endParaRPr lang="fr-FR" b="1" dirty="0">
              <a:solidFill>
                <a:srgbClr val="FF0000"/>
              </a:solidFill>
            </a:endParaRPr>
          </a:p>
        </p:txBody>
      </p:sp>
      <p:sp>
        <p:nvSpPr>
          <p:cNvPr id="3" name="Espace réservé du contenu 2"/>
          <p:cNvSpPr>
            <a:spLocks noGrp="1"/>
          </p:cNvSpPr>
          <p:nvPr>
            <p:ph idx="1"/>
          </p:nvPr>
        </p:nvSpPr>
        <p:spPr>
          <a:xfrm>
            <a:off x="838200" y="1136342"/>
            <a:ext cx="10515600" cy="5040621"/>
          </a:xfrm>
        </p:spPr>
        <p:txBody>
          <a:bodyPr>
            <a:normAutofit/>
          </a:bodyPr>
          <a:lstStyle/>
          <a:p>
            <a:r>
              <a:rPr lang="fr-FR" b="1" dirty="0" err="1" smtClean="0">
                <a:solidFill>
                  <a:srgbClr val="0070C0"/>
                </a:solidFill>
              </a:rPr>
              <a:t>Effect</a:t>
            </a:r>
            <a:r>
              <a:rPr lang="fr-FR" b="1" dirty="0" smtClean="0">
                <a:solidFill>
                  <a:srgbClr val="0070C0"/>
                </a:solidFill>
              </a:rPr>
              <a:t> 2</a:t>
            </a:r>
            <a:r>
              <a:rPr lang="fr-FR" dirty="0" smtClean="0"/>
              <a:t>	</a:t>
            </a:r>
            <a:r>
              <a:rPr lang="en-GB" i="1" dirty="0" smtClean="0"/>
              <a:t>(sub-paragraph three).</a:t>
            </a:r>
            <a:endParaRPr lang="fr-FR" i="1" dirty="0" smtClean="0"/>
          </a:p>
          <a:p>
            <a:pPr marL="0" indent="0">
              <a:buNone/>
            </a:pPr>
            <a:endParaRPr lang="fr-FR" dirty="0" smtClean="0"/>
          </a:p>
          <a:p>
            <a:pPr marL="630238" indent="-452438" algn="just">
              <a:buNone/>
            </a:pPr>
            <a:r>
              <a:rPr lang="en-GB" dirty="0" smtClean="0"/>
              <a:t>=&gt; In </a:t>
            </a:r>
            <a:r>
              <a:rPr lang="en-GB" dirty="0"/>
              <a:t>order to reinforce legal certainty, it is </a:t>
            </a:r>
            <a:r>
              <a:rPr lang="en-GB" b="1" dirty="0"/>
              <a:t>proposed</a:t>
            </a:r>
            <a:r>
              <a:rPr lang="en-GB" dirty="0"/>
              <a:t> </a:t>
            </a:r>
            <a:r>
              <a:rPr lang="en-GB" b="1" dirty="0">
                <a:solidFill>
                  <a:srgbClr val="0070C0"/>
                </a:solidFill>
              </a:rPr>
              <a:t>that permission granted by rights holders to service providers will ensure the legitimacy of the act in question as a whole</a:t>
            </a:r>
            <a:r>
              <a:rPr lang="en-GB" dirty="0"/>
              <a:t>, as long as the service users are </a:t>
            </a:r>
            <a:r>
              <a:rPr lang="en-GB" b="1" dirty="0"/>
              <a:t>not acting in a professional capacity</a:t>
            </a:r>
            <a:r>
              <a:rPr lang="en-GB" dirty="0"/>
              <a:t>. The latter would therefore no longer be threatened with legal action</a:t>
            </a:r>
            <a:endParaRPr lang="fr-FR" dirty="0"/>
          </a:p>
        </p:txBody>
      </p:sp>
      <p:sp>
        <p:nvSpPr>
          <p:cNvPr id="4" name="Espace réservé du pied de page 3"/>
          <p:cNvSpPr>
            <a:spLocks noGrp="1"/>
          </p:cNvSpPr>
          <p:nvPr>
            <p:ph type="ftr" sz="quarter" idx="11"/>
          </p:nvPr>
        </p:nvSpPr>
        <p:spPr/>
        <p:txBody>
          <a:bodyPr/>
          <a:lstStyle/>
          <a:p>
            <a:r>
              <a:rPr lang="fr-FR" smtClean="0"/>
              <a:t>Pierre Sirinelli - BVA-ABA - Bruxelles – 15 janvier 2016</a:t>
            </a:r>
            <a:endParaRPr lang="fr-FR"/>
          </a:p>
        </p:txBody>
      </p:sp>
      <p:sp>
        <p:nvSpPr>
          <p:cNvPr id="5" name="Espace réservé du numéro de diapositive 4"/>
          <p:cNvSpPr>
            <a:spLocks noGrp="1"/>
          </p:cNvSpPr>
          <p:nvPr>
            <p:ph type="sldNum" sz="quarter" idx="12"/>
          </p:nvPr>
        </p:nvSpPr>
        <p:spPr/>
        <p:txBody>
          <a:bodyPr/>
          <a:lstStyle/>
          <a:p>
            <a:fld id="{BBA1F220-D351-4CE6-ABD7-31E97A24122F}" type="slidenum">
              <a:rPr lang="fr-FR" smtClean="0"/>
              <a:t>18</a:t>
            </a:fld>
            <a:endParaRPr lang="fr-FR"/>
          </a:p>
        </p:txBody>
      </p:sp>
    </p:spTree>
    <p:extLst>
      <p:ext uri="{BB962C8B-B14F-4D97-AF65-F5344CB8AC3E}">
        <p14:creationId xmlns:p14="http://schemas.microsoft.com/office/powerpoint/2010/main" val="11306534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More observations</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pPr marL="985838" indent="-541338" algn="just">
              <a:buNone/>
            </a:pPr>
            <a:r>
              <a:rPr lang="en-US" dirty="0"/>
              <a:t>1 - The fact that the intervention has been made </a:t>
            </a:r>
            <a:r>
              <a:rPr lang="en-US" b="1" dirty="0"/>
              <a:t>using </a:t>
            </a:r>
            <a:r>
              <a:rPr lang="en-US" b="1" dirty="0">
                <a:solidFill>
                  <a:srgbClr val="0070C0"/>
                </a:solidFill>
              </a:rPr>
              <a:t>automated tools</a:t>
            </a:r>
            <a:r>
              <a:rPr lang="en-US" b="1" dirty="0"/>
              <a:t> has no bearing on the qualification </a:t>
            </a:r>
            <a:r>
              <a:rPr lang="en-US" dirty="0"/>
              <a:t>of the act in question. </a:t>
            </a:r>
            <a:endParaRPr lang="fr-FR" dirty="0"/>
          </a:p>
          <a:p>
            <a:pPr marL="444500" indent="0" algn="just">
              <a:buNone/>
            </a:pPr>
            <a:endParaRPr lang="fr-FR" dirty="0"/>
          </a:p>
          <a:p>
            <a:pPr marL="985838" indent="-541338" algn="just">
              <a:buNone/>
            </a:pPr>
            <a:r>
              <a:rPr lang="en-US" dirty="0" smtClean="0"/>
              <a:t>2 </a:t>
            </a:r>
            <a:r>
              <a:rPr lang="en-US" dirty="0"/>
              <a:t>- The wording used in sub-paragraph one may seem broad, but this shouldn't be a cause for concern as it in fact only pertains to those parties that claim to be covered by Article 14, even though they are not simply storing but also giving access to the protected content. </a:t>
            </a:r>
            <a:r>
              <a:rPr lang="en-US" b="1" dirty="0">
                <a:solidFill>
                  <a:srgbClr val="0070C0"/>
                </a:solidFill>
              </a:rPr>
              <a:t>ISPs and conduits </a:t>
            </a:r>
            <a:r>
              <a:rPr lang="en-US" b="1" dirty="0"/>
              <a:t>continue to be covered by the exemptions set out by Articles </a:t>
            </a:r>
            <a:r>
              <a:rPr lang="en-US" b="1" dirty="0">
                <a:solidFill>
                  <a:srgbClr val="0070C0"/>
                </a:solidFill>
              </a:rPr>
              <a:t>12 and 13 </a:t>
            </a:r>
            <a:r>
              <a:rPr lang="en-US" dirty="0"/>
              <a:t>(mere conduit and caching), as specified by the chosen  provisions.</a:t>
            </a:r>
            <a:endParaRPr lang="fr-FR" dirty="0"/>
          </a:p>
        </p:txBody>
      </p:sp>
      <p:sp>
        <p:nvSpPr>
          <p:cNvPr id="4" name="Espace réservé du pied de page 3"/>
          <p:cNvSpPr>
            <a:spLocks noGrp="1"/>
          </p:cNvSpPr>
          <p:nvPr>
            <p:ph type="ftr" sz="quarter" idx="11"/>
          </p:nvPr>
        </p:nvSpPr>
        <p:spPr/>
        <p:txBody>
          <a:bodyPr/>
          <a:lstStyle/>
          <a:p>
            <a:r>
              <a:rPr lang="fr-FR" smtClean="0"/>
              <a:t>Pierre Sirinelli - BVA-ABA - Bruxelles – 15 janvier 2016</a:t>
            </a:r>
            <a:endParaRPr lang="fr-FR"/>
          </a:p>
        </p:txBody>
      </p:sp>
      <p:sp>
        <p:nvSpPr>
          <p:cNvPr id="5" name="Espace réservé du numéro de diapositive 4"/>
          <p:cNvSpPr>
            <a:spLocks noGrp="1"/>
          </p:cNvSpPr>
          <p:nvPr>
            <p:ph type="sldNum" sz="quarter" idx="12"/>
          </p:nvPr>
        </p:nvSpPr>
        <p:spPr/>
        <p:txBody>
          <a:bodyPr/>
          <a:lstStyle/>
          <a:p>
            <a:fld id="{BBA1F220-D351-4CE6-ABD7-31E97A24122F}" type="slidenum">
              <a:rPr lang="fr-FR" smtClean="0"/>
              <a:t>19</a:t>
            </a:fld>
            <a:endParaRPr lang="fr-FR"/>
          </a:p>
        </p:txBody>
      </p:sp>
    </p:spTree>
    <p:extLst>
      <p:ext uri="{BB962C8B-B14F-4D97-AF65-F5344CB8AC3E}">
        <p14:creationId xmlns:p14="http://schemas.microsoft.com/office/powerpoint/2010/main" val="160925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type="title"/>
          </p:nvPr>
        </p:nvSpPr>
        <p:spPr bwMode="auto">
          <a:xfrm>
            <a:off x="2636488" y="1825625"/>
            <a:ext cx="5892801"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eaLnBrk="0" fontAlgn="base" hangingPunct="0">
              <a:lnSpc>
                <a:spcPct val="100000"/>
              </a:lnSpc>
              <a:spcAft>
                <a:spcPct val="0"/>
              </a:spcAft>
            </a:pPr>
            <a:r>
              <a:rPr kumimoji="0" lang="fr-FR" altLang="fr-FR" sz="3600" b="1" i="0" u="none" strike="noStrike" cap="none" normalizeH="0" baseline="0" dirty="0" smtClean="0">
                <a:ln>
                  <a:noFill/>
                </a:ln>
                <a:solidFill>
                  <a:srgbClr val="FF0000"/>
                </a:solidFill>
                <a:effectLst/>
                <a:latin typeface="+mn-lt"/>
              </a:rPr>
              <a:t>Conclusions of the report </a:t>
            </a:r>
            <a:br>
              <a:rPr kumimoji="0" lang="fr-FR" altLang="fr-FR" sz="3600" b="1" i="0" u="none" strike="noStrike" cap="none" normalizeH="0" baseline="0" dirty="0" smtClean="0">
                <a:ln>
                  <a:noFill/>
                </a:ln>
                <a:solidFill>
                  <a:srgbClr val="FF0000"/>
                </a:solidFill>
                <a:effectLst/>
                <a:latin typeface="+mn-lt"/>
              </a:rPr>
            </a:br>
            <a:r>
              <a:rPr kumimoji="0" lang="fr-FR" altLang="fr-FR" sz="3600" b="1" i="0" u="none" strike="noStrike" cap="none" normalizeH="0" baseline="0" dirty="0" err="1" smtClean="0">
                <a:ln>
                  <a:noFill/>
                </a:ln>
                <a:solidFill>
                  <a:srgbClr val="FF0000"/>
                </a:solidFill>
                <a:effectLst/>
                <a:latin typeface="+mn-lt"/>
              </a:rPr>
              <a:t>presented</a:t>
            </a:r>
            <a:r>
              <a:rPr kumimoji="0" lang="fr-FR" altLang="fr-FR" sz="3600" b="1" i="0" u="none" strike="noStrike" cap="none" normalizeH="0" baseline="0" dirty="0" smtClean="0">
                <a:ln>
                  <a:noFill/>
                </a:ln>
                <a:solidFill>
                  <a:srgbClr val="FF0000"/>
                </a:solidFill>
                <a:effectLst/>
                <a:latin typeface="+mn-lt"/>
              </a:rPr>
              <a:t> to the </a:t>
            </a:r>
            <a:r>
              <a:rPr kumimoji="0" lang="fr-FR" altLang="fr-FR" sz="3600" b="1" i="0" u="none" strike="noStrike" cap="none" normalizeH="0" baseline="0" dirty="0" err="1" smtClean="0">
                <a:ln>
                  <a:noFill/>
                </a:ln>
                <a:solidFill>
                  <a:srgbClr val="FF0000"/>
                </a:solidFill>
                <a:effectLst/>
                <a:latin typeface="+mn-lt"/>
              </a:rPr>
              <a:t>Board</a:t>
            </a:r>
            <a:r>
              <a:rPr kumimoji="0" lang="fr-FR" altLang="fr-FR" sz="3600" b="1" i="0" u="none" strike="noStrike" cap="none" normalizeH="0" baseline="0" dirty="0" smtClean="0">
                <a:ln>
                  <a:noFill/>
                </a:ln>
                <a:solidFill>
                  <a:srgbClr val="FF0000"/>
                </a:solidFill>
                <a:effectLst/>
                <a:latin typeface="+mn-lt"/>
              </a:rPr>
              <a:t> of the French </a:t>
            </a:r>
            <a:r>
              <a:rPr kumimoji="0" lang="fr-FR" altLang="fr-FR" sz="3600" b="1" i="0" u="none" strike="noStrike" cap="none" normalizeH="0" baseline="0" dirty="0" err="1" smtClean="0">
                <a:ln>
                  <a:noFill/>
                </a:ln>
                <a:solidFill>
                  <a:srgbClr val="FF0000"/>
                </a:solidFill>
                <a:effectLst/>
                <a:latin typeface="+mn-lt"/>
              </a:rPr>
              <a:t>literary</a:t>
            </a:r>
            <a:r>
              <a:rPr kumimoji="0" lang="fr-FR" altLang="fr-FR" sz="3600" b="1" i="0" u="none" strike="noStrike" cap="none" normalizeH="0" baseline="0" dirty="0" smtClean="0">
                <a:ln>
                  <a:noFill/>
                </a:ln>
                <a:solidFill>
                  <a:srgbClr val="FF0000"/>
                </a:solidFill>
                <a:effectLst/>
                <a:latin typeface="+mn-lt"/>
              </a:rPr>
              <a:t> and </a:t>
            </a:r>
            <a:r>
              <a:rPr kumimoji="0" lang="fr-FR" altLang="fr-FR" sz="3600" b="1" i="0" u="none" strike="noStrike" cap="none" normalizeH="0" baseline="0" dirty="0" err="1" smtClean="0">
                <a:ln>
                  <a:noFill/>
                </a:ln>
                <a:solidFill>
                  <a:srgbClr val="FF0000"/>
                </a:solidFill>
                <a:effectLst/>
                <a:latin typeface="+mn-lt"/>
              </a:rPr>
              <a:t>artistic</a:t>
            </a:r>
            <a:r>
              <a:rPr kumimoji="0" lang="fr-FR" altLang="fr-FR" sz="3600" b="1" i="0" u="none" strike="noStrike" cap="none" normalizeH="0" baseline="0" dirty="0" smtClean="0">
                <a:ln>
                  <a:noFill/>
                </a:ln>
                <a:solidFill>
                  <a:srgbClr val="FF0000"/>
                </a:solidFill>
                <a:effectLst/>
                <a:latin typeface="+mn-lt"/>
              </a:rPr>
              <a:t> </a:t>
            </a:r>
            <a:r>
              <a:rPr kumimoji="0" lang="fr-FR" altLang="fr-FR" sz="3600" b="1" i="0" u="none" strike="noStrike" cap="none" normalizeH="0" baseline="0" dirty="0" err="1" smtClean="0">
                <a:ln>
                  <a:noFill/>
                </a:ln>
                <a:solidFill>
                  <a:srgbClr val="FF0000"/>
                </a:solidFill>
                <a:effectLst/>
                <a:latin typeface="+mn-lt"/>
              </a:rPr>
              <a:t>property</a:t>
            </a:r>
            <a:r>
              <a:rPr kumimoji="0" lang="fr-FR" altLang="fr-FR" sz="3600" b="1" i="0" u="none" strike="noStrike" cap="none" normalizeH="0" baseline="0" dirty="0" smtClean="0">
                <a:ln>
                  <a:noFill/>
                </a:ln>
                <a:solidFill>
                  <a:srgbClr val="FF0000"/>
                </a:solidFill>
                <a:effectLst/>
                <a:latin typeface="+mn-lt"/>
              </a:rPr>
              <a:t/>
            </a:r>
            <a:br>
              <a:rPr kumimoji="0" lang="fr-FR" altLang="fr-FR" sz="3600" b="1" i="0" u="none" strike="noStrike" cap="none" normalizeH="0" baseline="0" dirty="0" smtClean="0">
                <a:ln>
                  <a:noFill/>
                </a:ln>
                <a:solidFill>
                  <a:srgbClr val="FF0000"/>
                </a:solidFill>
                <a:effectLst/>
                <a:latin typeface="+mn-lt"/>
              </a:rPr>
            </a:br>
            <a:r>
              <a:rPr kumimoji="0" lang="fr-FR" altLang="fr-FR" sz="3600" b="1" i="0" u="none" strike="noStrike" cap="none" normalizeH="0" baseline="0" dirty="0" smtClean="0">
                <a:ln>
                  <a:noFill/>
                </a:ln>
                <a:solidFill>
                  <a:srgbClr val="FF0000"/>
                </a:solidFill>
                <a:effectLst/>
                <a:latin typeface="+mn-lt"/>
              </a:rPr>
              <a:t> and </a:t>
            </a:r>
            <a:r>
              <a:rPr kumimoji="0" lang="fr-FR" altLang="fr-FR" sz="3600" b="1" i="0" u="none" strike="noStrike" cap="none" normalizeH="0" baseline="0" dirty="0" err="1" smtClean="0">
                <a:ln>
                  <a:noFill/>
                </a:ln>
                <a:solidFill>
                  <a:srgbClr val="FF0000"/>
                </a:solidFill>
                <a:effectLst/>
                <a:latin typeface="+mn-lt"/>
              </a:rPr>
              <a:t>handed</a:t>
            </a:r>
            <a:r>
              <a:rPr kumimoji="0" lang="fr-FR" altLang="fr-FR" sz="3600" b="1" i="0" u="none" strike="noStrike" cap="none" normalizeH="0" baseline="0" dirty="0" smtClean="0">
                <a:ln>
                  <a:noFill/>
                </a:ln>
                <a:solidFill>
                  <a:srgbClr val="FF0000"/>
                </a:solidFill>
                <a:effectLst/>
                <a:latin typeface="+mn-lt"/>
              </a:rPr>
              <a:t> over to the French </a:t>
            </a:r>
            <a:r>
              <a:rPr kumimoji="0" lang="fr-FR" altLang="fr-FR" sz="3600" b="1" i="0" u="none" strike="noStrike" cap="none" normalizeH="0" baseline="0" dirty="0" err="1" smtClean="0">
                <a:ln>
                  <a:noFill/>
                </a:ln>
                <a:solidFill>
                  <a:srgbClr val="FF0000"/>
                </a:solidFill>
                <a:effectLst/>
                <a:latin typeface="+mn-lt"/>
              </a:rPr>
              <a:t>Minister</a:t>
            </a:r>
            <a:r>
              <a:rPr kumimoji="0" lang="fr-FR" altLang="fr-FR" sz="3600" b="1" i="0" u="none" strike="noStrike" cap="none" normalizeH="0" baseline="0" dirty="0" smtClean="0">
                <a:ln>
                  <a:noFill/>
                </a:ln>
                <a:solidFill>
                  <a:srgbClr val="FF0000"/>
                </a:solidFill>
                <a:effectLst/>
                <a:latin typeface="+mn-lt"/>
              </a:rPr>
              <a:t> of culture </a:t>
            </a:r>
            <a:br>
              <a:rPr kumimoji="0" lang="fr-FR" altLang="fr-FR" sz="3600" b="1" i="0" u="none" strike="noStrike" cap="none" normalizeH="0" baseline="0" dirty="0" smtClean="0">
                <a:ln>
                  <a:noFill/>
                </a:ln>
                <a:solidFill>
                  <a:srgbClr val="FF0000"/>
                </a:solidFill>
                <a:effectLst/>
                <a:latin typeface="+mn-lt"/>
              </a:rPr>
            </a:br>
            <a:r>
              <a:rPr kumimoji="0" lang="fr-FR" altLang="fr-FR" sz="3600" b="1" i="0" u="none" strike="noStrike" cap="none" normalizeH="0" baseline="0" dirty="0" err="1" smtClean="0">
                <a:ln>
                  <a:noFill/>
                </a:ln>
                <a:solidFill>
                  <a:srgbClr val="FF0000"/>
                </a:solidFill>
                <a:effectLst/>
                <a:latin typeface="+mn-lt"/>
              </a:rPr>
              <a:t>November</a:t>
            </a:r>
            <a:r>
              <a:rPr kumimoji="0" lang="fr-FR" altLang="fr-FR" sz="3600" b="1" i="0" u="none" strike="noStrike" cap="none" normalizeH="0" baseline="0" dirty="0" smtClean="0">
                <a:ln>
                  <a:noFill/>
                </a:ln>
                <a:solidFill>
                  <a:srgbClr val="FF0000"/>
                </a:solidFill>
                <a:effectLst/>
                <a:latin typeface="+mn-lt"/>
              </a:rPr>
              <a:t> 3, 2015 </a:t>
            </a:r>
          </a:p>
        </p:txBody>
      </p:sp>
      <p:sp>
        <p:nvSpPr>
          <p:cNvPr id="5" name="Espace réservé du pied de page 4"/>
          <p:cNvSpPr>
            <a:spLocks noGrp="1"/>
          </p:cNvSpPr>
          <p:nvPr>
            <p:ph type="ftr" sz="quarter" idx="11"/>
          </p:nvPr>
        </p:nvSpPr>
        <p:spPr/>
        <p:txBody>
          <a:bodyPr/>
          <a:lstStyle/>
          <a:p>
            <a:r>
              <a:rPr lang="fr-FR" smtClean="0"/>
              <a:t>Pierre Sirinelli - BVA-ABA - Bruxelles – 15 janvier 2016</a:t>
            </a:r>
            <a:endParaRPr lang="fr-FR"/>
          </a:p>
        </p:txBody>
      </p:sp>
      <p:sp>
        <p:nvSpPr>
          <p:cNvPr id="6" name="Espace réservé du numéro de diapositive 5"/>
          <p:cNvSpPr>
            <a:spLocks noGrp="1"/>
          </p:cNvSpPr>
          <p:nvPr>
            <p:ph type="sldNum" sz="quarter" idx="12"/>
          </p:nvPr>
        </p:nvSpPr>
        <p:spPr/>
        <p:txBody>
          <a:bodyPr/>
          <a:lstStyle/>
          <a:p>
            <a:fld id="{BBA1F220-D351-4CE6-ABD7-31E97A24122F}" type="slidenum">
              <a:rPr lang="fr-FR" smtClean="0"/>
              <a:t>2</a:t>
            </a:fld>
            <a:endParaRPr lang="fr-FR"/>
          </a:p>
        </p:txBody>
      </p:sp>
    </p:spTree>
    <p:extLst>
      <p:ext uri="{BB962C8B-B14F-4D97-AF65-F5344CB8AC3E}">
        <p14:creationId xmlns:p14="http://schemas.microsoft.com/office/powerpoint/2010/main" val="18506954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More observations</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pPr marL="985838" indent="-541338" algn="just">
              <a:buNone/>
            </a:pPr>
            <a:r>
              <a:rPr lang="en-GB" b="1" i="1" dirty="0"/>
              <a:t>3.</a:t>
            </a:r>
            <a:r>
              <a:rPr lang="en-GB" dirty="0"/>
              <a:t> The </a:t>
            </a:r>
            <a:r>
              <a:rPr lang="en-GB" b="1" dirty="0">
                <a:solidFill>
                  <a:srgbClr val="0070C0"/>
                </a:solidFill>
              </a:rPr>
              <a:t>reference to the Berne Convention </a:t>
            </a:r>
            <a:r>
              <a:rPr lang="en-GB" dirty="0"/>
              <a:t>made in </a:t>
            </a:r>
            <a:r>
              <a:rPr lang="en-GB" b="1" dirty="0"/>
              <a:t>recital 24a</a:t>
            </a:r>
            <a:r>
              <a:rPr lang="en-GB" dirty="0"/>
              <a:t>, is crucial at a time when the  </a:t>
            </a:r>
            <a:r>
              <a:rPr lang="en-GB" b="1" dirty="0"/>
              <a:t>Court of Justice of the European Union</a:t>
            </a:r>
            <a:r>
              <a:rPr lang="en-GB" dirty="0"/>
              <a:t> is interpreting legislation (particularly the right of communication to the public ) in a manner which seems to be far removed from a strict legal </a:t>
            </a:r>
            <a:r>
              <a:rPr lang="en-GB" b="1" dirty="0"/>
              <a:t>orthodox approach</a:t>
            </a:r>
            <a:r>
              <a:rPr lang="en-GB" dirty="0"/>
              <a:t>. </a:t>
            </a:r>
            <a:endParaRPr lang="fr-FR" dirty="0"/>
          </a:p>
        </p:txBody>
      </p:sp>
      <p:sp>
        <p:nvSpPr>
          <p:cNvPr id="10" name="Espace réservé du pied de page 9"/>
          <p:cNvSpPr>
            <a:spLocks noGrp="1"/>
          </p:cNvSpPr>
          <p:nvPr>
            <p:ph type="ftr" sz="quarter" idx="11"/>
          </p:nvPr>
        </p:nvSpPr>
        <p:spPr/>
        <p:txBody>
          <a:bodyPr/>
          <a:lstStyle/>
          <a:p>
            <a:r>
              <a:rPr lang="fr-FR" smtClean="0"/>
              <a:t>Pierre Sirinelli - BVA-ABA - Bruxelles – 15 janvier 2016</a:t>
            </a:r>
            <a:endParaRPr lang="fr-FR"/>
          </a:p>
        </p:txBody>
      </p:sp>
      <p:sp>
        <p:nvSpPr>
          <p:cNvPr id="11" name="Espace réservé du numéro de diapositive 10"/>
          <p:cNvSpPr>
            <a:spLocks noGrp="1"/>
          </p:cNvSpPr>
          <p:nvPr>
            <p:ph type="sldNum" sz="quarter" idx="12"/>
          </p:nvPr>
        </p:nvSpPr>
        <p:spPr/>
        <p:txBody>
          <a:bodyPr/>
          <a:lstStyle/>
          <a:p>
            <a:fld id="{BBA1F220-D351-4CE6-ABD7-31E97A24122F}" type="slidenum">
              <a:rPr lang="fr-FR" smtClean="0"/>
              <a:t>20</a:t>
            </a:fld>
            <a:endParaRPr lang="fr-FR"/>
          </a:p>
        </p:txBody>
      </p:sp>
    </p:spTree>
    <p:extLst>
      <p:ext uri="{BB962C8B-B14F-4D97-AF65-F5344CB8AC3E}">
        <p14:creationId xmlns:p14="http://schemas.microsoft.com/office/powerpoint/2010/main" val="7880289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GB" b="1" dirty="0" smtClean="0">
                <a:solidFill>
                  <a:srgbClr val="FF0000"/>
                </a:solidFill>
              </a:rPr>
              <a:t>Consequences</a:t>
            </a:r>
            <a:br>
              <a:rPr lang="en-GB" b="1" dirty="0" smtClean="0">
                <a:solidFill>
                  <a:srgbClr val="FF0000"/>
                </a:solidFill>
              </a:rPr>
            </a:br>
            <a:r>
              <a:rPr lang="en-GB" b="1" dirty="0" smtClean="0">
                <a:solidFill>
                  <a:srgbClr val="0070C0"/>
                </a:solidFill>
              </a:rPr>
              <a:t>1 - Agreements?</a:t>
            </a:r>
            <a:endParaRPr lang="fr-FR" dirty="0">
              <a:solidFill>
                <a:srgbClr val="0070C0"/>
              </a:solidFill>
            </a:endParaRPr>
          </a:p>
        </p:txBody>
      </p:sp>
      <p:sp>
        <p:nvSpPr>
          <p:cNvPr id="3" name="Espace réservé du contenu 2"/>
          <p:cNvSpPr>
            <a:spLocks noGrp="1"/>
          </p:cNvSpPr>
          <p:nvPr>
            <p:ph idx="1"/>
          </p:nvPr>
        </p:nvSpPr>
        <p:spPr>
          <a:xfrm>
            <a:off x="838200" y="2482573"/>
            <a:ext cx="10515600" cy="2231470"/>
          </a:xfrm>
        </p:spPr>
        <p:txBody>
          <a:bodyPr/>
          <a:lstStyle/>
          <a:p>
            <a:r>
              <a:rPr lang="en-GB" dirty="0"/>
              <a:t>The first logical </a:t>
            </a:r>
            <a:r>
              <a:rPr lang="en-GB" dirty="0" smtClean="0"/>
              <a:t>effect will </a:t>
            </a:r>
            <a:r>
              <a:rPr lang="en-GB" dirty="0"/>
              <a:t>be </a:t>
            </a:r>
            <a:r>
              <a:rPr lang="en-GB" b="1" u="sng" dirty="0"/>
              <a:t>the enforceability</a:t>
            </a:r>
            <a:r>
              <a:rPr lang="en-GB" dirty="0"/>
              <a:t> </a:t>
            </a:r>
            <a:r>
              <a:rPr lang="en-GB" b="1" dirty="0"/>
              <a:t>of copyright and related rights </a:t>
            </a:r>
            <a:r>
              <a:rPr lang="en-GB" dirty="0"/>
              <a:t>on these service providers where they have </a:t>
            </a:r>
            <a:r>
              <a:rPr lang="en-GB" dirty="0" smtClean="0"/>
              <a:t>made copyright </a:t>
            </a:r>
            <a:r>
              <a:rPr lang="en-GB" dirty="0"/>
              <a:t>works or material </a:t>
            </a:r>
            <a:r>
              <a:rPr lang="en-GB" dirty="0" smtClean="0"/>
              <a:t>accessible…</a:t>
            </a:r>
          </a:p>
          <a:p>
            <a:r>
              <a:rPr lang="en-GB" dirty="0" smtClean="0"/>
              <a:t>…in </a:t>
            </a:r>
            <a:r>
              <a:rPr lang="en-GB" dirty="0"/>
              <a:t>order to enable </a:t>
            </a:r>
            <a:r>
              <a:rPr lang="en-GB" b="1" u="sng" dirty="0"/>
              <a:t>fair sharing of value without hindering the launch of new services</a:t>
            </a:r>
            <a:r>
              <a:rPr lang="en-GB" dirty="0"/>
              <a:t> that might be offered to the public</a:t>
            </a:r>
            <a:endParaRPr lang="fr-FR" dirty="0"/>
          </a:p>
        </p:txBody>
      </p:sp>
      <p:sp>
        <p:nvSpPr>
          <p:cNvPr id="4" name="Espace réservé du pied de page 3"/>
          <p:cNvSpPr>
            <a:spLocks noGrp="1"/>
          </p:cNvSpPr>
          <p:nvPr>
            <p:ph type="ftr" sz="quarter" idx="11"/>
          </p:nvPr>
        </p:nvSpPr>
        <p:spPr/>
        <p:txBody>
          <a:bodyPr/>
          <a:lstStyle/>
          <a:p>
            <a:r>
              <a:rPr lang="fr-FR" smtClean="0"/>
              <a:t>Pierre Sirinelli - BVA-ABA - Bruxelles – 15 janvier 2016</a:t>
            </a:r>
            <a:endParaRPr lang="fr-FR"/>
          </a:p>
        </p:txBody>
      </p:sp>
      <p:sp>
        <p:nvSpPr>
          <p:cNvPr id="5" name="Espace réservé du numéro de diapositive 4"/>
          <p:cNvSpPr>
            <a:spLocks noGrp="1"/>
          </p:cNvSpPr>
          <p:nvPr>
            <p:ph type="sldNum" sz="quarter" idx="12"/>
          </p:nvPr>
        </p:nvSpPr>
        <p:spPr/>
        <p:txBody>
          <a:bodyPr/>
          <a:lstStyle/>
          <a:p>
            <a:fld id="{BBA1F220-D351-4CE6-ABD7-31E97A24122F}" type="slidenum">
              <a:rPr lang="fr-FR" smtClean="0"/>
              <a:t>21</a:t>
            </a:fld>
            <a:endParaRPr lang="fr-FR"/>
          </a:p>
        </p:txBody>
      </p:sp>
    </p:spTree>
    <p:extLst>
      <p:ext uri="{BB962C8B-B14F-4D97-AF65-F5344CB8AC3E}">
        <p14:creationId xmlns:p14="http://schemas.microsoft.com/office/powerpoint/2010/main" val="12646431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b="1" dirty="0" smtClean="0">
                <a:solidFill>
                  <a:srgbClr val="FF0000"/>
                </a:solidFill>
              </a:rPr>
              <a:t>Consequences</a:t>
            </a:r>
            <a:br>
              <a:rPr lang="en-GB" b="1" dirty="0" smtClean="0">
                <a:solidFill>
                  <a:srgbClr val="FF0000"/>
                </a:solidFill>
              </a:rPr>
            </a:br>
            <a:r>
              <a:rPr lang="en-GB" b="1" dirty="0" smtClean="0">
                <a:solidFill>
                  <a:srgbClr val="0070C0"/>
                </a:solidFill>
              </a:rPr>
              <a:t>2 – Prohibition ?</a:t>
            </a:r>
            <a:endParaRPr lang="fr-FR" dirty="0">
              <a:solidFill>
                <a:srgbClr val="FF0000"/>
              </a:solidFill>
            </a:endParaRPr>
          </a:p>
        </p:txBody>
      </p:sp>
      <p:sp>
        <p:nvSpPr>
          <p:cNvPr id="3" name="Espace réservé du contenu 2"/>
          <p:cNvSpPr>
            <a:spLocks noGrp="1"/>
          </p:cNvSpPr>
          <p:nvPr>
            <p:ph idx="1"/>
          </p:nvPr>
        </p:nvSpPr>
        <p:spPr/>
        <p:txBody>
          <a:bodyPr>
            <a:normAutofit lnSpcReduction="10000"/>
          </a:bodyPr>
          <a:lstStyle/>
          <a:p>
            <a:pPr marL="0" indent="0" algn="just">
              <a:buNone/>
            </a:pPr>
            <a:endParaRPr lang="en-GB" dirty="0" smtClean="0"/>
          </a:p>
          <a:p>
            <a:pPr marL="0" indent="0" algn="just">
              <a:buNone/>
            </a:pPr>
            <a:r>
              <a:rPr lang="en-GB" dirty="0" smtClean="0"/>
              <a:t>The </a:t>
            </a:r>
            <a:r>
              <a:rPr lang="en-GB" dirty="0"/>
              <a:t>exercising of the right to </a:t>
            </a:r>
            <a:r>
              <a:rPr lang="en-GB" dirty="0">
                <a:solidFill>
                  <a:srgbClr val="0070C0"/>
                </a:solidFill>
              </a:rPr>
              <a:t>prohibit</a:t>
            </a:r>
            <a:r>
              <a:rPr lang="en-GB" dirty="0"/>
              <a:t> may in this case be accompanied by </a:t>
            </a:r>
            <a:r>
              <a:rPr lang="en-GB" b="1" dirty="0"/>
              <a:t>a </a:t>
            </a:r>
            <a:r>
              <a:rPr lang="en-GB" b="1" dirty="0">
                <a:solidFill>
                  <a:srgbClr val="0070C0"/>
                </a:solidFill>
              </a:rPr>
              <a:t>duty of </a:t>
            </a:r>
            <a:r>
              <a:rPr lang="en-GB" b="1" u="sng" dirty="0">
                <a:solidFill>
                  <a:srgbClr val="0070C0"/>
                </a:solidFill>
              </a:rPr>
              <a:t>collaboration </a:t>
            </a:r>
            <a:r>
              <a:rPr lang="en-GB" b="1" dirty="0"/>
              <a:t>between the aforementioned rights holders and service providers.</a:t>
            </a:r>
            <a:endParaRPr lang="fr-FR" dirty="0"/>
          </a:p>
          <a:p>
            <a:pPr marL="0" indent="0">
              <a:buNone/>
            </a:pPr>
            <a:endParaRPr lang="en-GB" b="1" dirty="0" smtClean="0"/>
          </a:p>
          <a:p>
            <a:pPr marL="0" indent="0">
              <a:buNone/>
            </a:pPr>
            <a:r>
              <a:rPr lang="en-GB" b="1" dirty="0" smtClean="0"/>
              <a:t>various forms</a:t>
            </a:r>
            <a:r>
              <a:rPr lang="en-GB" dirty="0" smtClean="0"/>
              <a:t> of </a:t>
            </a:r>
            <a:r>
              <a:rPr lang="en-GB" dirty="0"/>
              <a:t>collaboration </a:t>
            </a:r>
            <a:r>
              <a:rPr lang="en-GB" dirty="0" smtClean="0"/>
              <a:t>:</a:t>
            </a:r>
          </a:p>
          <a:p>
            <a:pPr marL="0" indent="0">
              <a:buNone/>
            </a:pPr>
            <a:r>
              <a:rPr lang="en-GB" dirty="0" smtClean="0"/>
              <a:t>(state </a:t>
            </a:r>
            <a:r>
              <a:rPr lang="en-GB" dirty="0"/>
              <a:t>of the art </a:t>
            </a:r>
            <a:r>
              <a:rPr lang="en-GB" dirty="0" smtClean="0"/>
              <a:t>technology and </a:t>
            </a:r>
            <a:r>
              <a:rPr lang="en-GB" dirty="0"/>
              <a:t>the virtuous </a:t>
            </a:r>
            <a:r>
              <a:rPr lang="en-GB" dirty="0" smtClean="0"/>
              <a:t>uses)</a:t>
            </a:r>
          </a:p>
          <a:p>
            <a:pPr lvl="1">
              <a:buFont typeface="Wingdings" panose="05000000000000000000" pitchFamily="2" charset="2"/>
              <a:buChar char="Ø"/>
            </a:pPr>
            <a:r>
              <a:rPr lang="en-GB" dirty="0" smtClean="0"/>
              <a:t> fingerprint recognition</a:t>
            </a:r>
          </a:p>
          <a:p>
            <a:pPr lvl="1">
              <a:buFont typeface="Wingdings" panose="05000000000000000000" pitchFamily="2" charset="2"/>
              <a:buChar char="Ø"/>
            </a:pPr>
            <a:r>
              <a:rPr lang="en-GB" dirty="0" smtClean="0"/>
              <a:t>negotiation </a:t>
            </a:r>
            <a:r>
              <a:rPr lang="en-GB" dirty="0"/>
              <a:t>of charters, </a:t>
            </a:r>
            <a:endParaRPr lang="en-GB" dirty="0" smtClean="0"/>
          </a:p>
          <a:p>
            <a:pPr lvl="1">
              <a:buFont typeface="Wingdings" panose="05000000000000000000" pitchFamily="2" charset="2"/>
              <a:buChar char="Ø"/>
            </a:pPr>
            <a:r>
              <a:rPr lang="en-GB" dirty="0" smtClean="0"/>
              <a:t>standard contracts, </a:t>
            </a:r>
            <a:r>
              <a:rPr lang="en-GB" dirty="0" err="1" smtClean="0"/>
              <a:t>etc</a:t>
            </a:r>
            <a:r>
              <a:rPr lang="en-GB" dirty="0" smtClean="0"/>
              <a:t>…</a:t>
            </a:r>
            <a:endParaRPr lang="fr-FR" dirty="0"/>
          </a:p>
        </p:txBody>
      </p:sp>
      <p:sp>
        <p:nvSpPr>
          <p:cNvPr id="4" name="Espace réservé du pied de page 3"/>
          <p:cNvSpPr>
            <a:spLocks noGrp="1"/>
          </p:cNvSpPr>
          <p:nvPr>
            <p:ph type="ftr" sz="quarter" idx="11"/>
          </p:nvPr>
        </p:nvSpPr>
        <p:spPr/>
        <p:txBody>
          <a:bodyPr/>
          <a:lstStyle/>
          <a:p>
            <a:r>
              <a:rPr lang="fr-FR" smtClean="0"/>
              <a:t>Pierre Sirinelli - BVA-ABA - Bruxelles – 15 janvier 2016</a:t>
            </a:r>
            <a:endParaRPr lang="fr-FR"/>
          </a:p>
        </p:txBody>
      </p:sp>
      <p:sp>
        <p:nvSpPr>
          <p:cNvPr id="5" name="Espace réservé du numéro de diapositive 4"/>
          <p:cNvSpPr>
            <a:spLocks noGrp="1"/>
          </p:cNvSpPr>
          <p:nvPr>
            <p:ph type="sldNum" sz="quarter" idx="12"/>
          </p:nvPr>
        </p:nvSpPr>
        <p:spPr/>
        <p:txBody>
          <a:bodyPr/>
          <a:lstStyle/>
          <a:p>
            <a:fld id="{BBA1F220-D351-4CE6-ABD7-31E97A24122F}" type="slidenum">
              <a:rPr lang="fr-FR" smtClean="0"/>
              <a:t>22</a:t>
            </a:fld>
            <a:endParaRPr lang="fr-FR"/>
          </a:p>
        </p:txBody>
      </p:sp>
    </p:spTree>
    <p:extLst>
      <p:ext uri="{BB962C8B-B14F-4D97-AF65-F5344CB8AC3E}">
        <p14:creationId xmlns:p14="http://schemas.microsoft.com/office/powerpoint/2010/main" val="28959704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buNone/>
            </a:pPr>
            <a:r>
              <a:rPr lang="fr-FR" sz="4800" dirty="0" smtClean="0">
                <a:solidFill>
                  <a:srgbClr val="0070C0"/>
                </a:solidFill>
              </a:rPr>
              <a:t>Je vous remercie</a:t>
            </a:r>
          </a:p>
          <a:p>
            <a:pPr marL="0" indent="0">
              <a:buNone/>
            </a:pPr>
            <a:endParaRPr lang="fr-FR" dirty="0" smtClean="0"/>
          </a:p>
          <a:p>
            <a:pPr marL="0" indent="0">
              <a:buNone/>
            </a:pPr>
            <a:endParaRPr lang="fr-FR" dirty="0"/>
          </a:p>
          <a:p>
            <a:pPr marL="0" indent="0" algn="r">
              <a:buNone/>
            </a:pPr>
            <a:r>
              <a:rPr lang="fr-FR" dirty="0" smtClean="0"/>
              <a:t>(Pierre Sirinelli : pierre.sirinelli@univ-paris1.fr)</a:t>
            </a:r>
            <a:endParaRPr lang="fr-FR" dirty="0"/>
          </a:p>
        </p:txBody>
      </p:sp>
      <p:sp>
        <p:nvSpPr>
          <p:cNvPr id="4" name="Espace réservé du pied de page 3"/>
          <p:cNvSpPr>
            <a:spLocks noGrp="1"/>
          </p:cNvSpPr>
          <p:nvPr>
            <p:ph type="ftr" sz="quarter" idx="11"/>
          </p:nvPr>
        </p:nvSpPr>
        <p:spPr/>
        <p:txBody>
          <a:bodyPr/>
          <a:lstStyle/>
          <a:p>
            <a:r>
              <a:rPr lang="fr-FR" smtClean="0"/>
              <a:t>Pierre Sirinelli - BVA-ABA - Bruxelles – 15 janvier 2016</a:t>
            </a:r>
            <a:endParaRPr lang="fr-FR"/>
          </a:p>
        </p:txBody>
      </p:sp>
      <p:sp>
        <p:nvSpPr>
          <p:cNvPr id="5" name="Espace réservé du numéro de diapositive 4"/>
          <p:cNvSpPr>
            <a:spLocks noGrp="1"/>
          </p:cNvSpPr>
          <p:nvPr>
            <p:ph type="sldNum" sz="quarter" idx="12"/>
          </p:nvPr>
        </p:nvSpPr>
        <p:spPr/>
        <p:txBody>
          <a:bodyPr/>
          <a:lstStyle/>
          <a:p>
            <a:fld id="{BBA1F220-D351-4CE6-ABD7-31E97A24122F}" type="slidenum">
              <a:rPr lang="fr-FR" smtClean="0"/>
              <a:t>23</a:t>
            </a:fld>
            <a:endParaRPr lang="fr-FR"/>
          </a:p>
        </p:txBody>
      </p:sp>
    </p:spTree>
    <p:extLst>
      <p:ext uri="{BB962C8B-B14F-4D97-AF65-F5344CB8AC3E}">
        <p14:creationId xmlns:p14="http://schemas.microsoft.com/office/powerpoint/2010/main" val="2712370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i="1" dirty="0" smtClean="0">
                <a:solidFill>
                  <a:srgbClr val="0070C0"/>
                </a:solidFill>
              </a:rPr>
              <a:t>Main questions</a:t>
            </a:r>
            <a:endParaRPr lang="fr-FR" b="1" i="1" dirty="0">
              <a:solidFill>
                <a:srgbClr val="0070C0"/>
              </a:solidFill>
            </a:endParaRPr>
          </a:p>
        </p:txBody>
      </p:sp>
      <p:sp>
        <p:nvSpPr>
          <p:cNvPr id="3" name="Espace réservé du contenu 2"/>
          <p:cNvSpPr>
            <a:spLocks noGrp="1"/>
          </p:cNvSpPr>
          <p:nvPr>
            <p:ph idx="1"/>
          </p:nvPr>
        </p:nvSpPr>
        <p:spPr/>
        <p:txBody>
          <a:bodyPr>
            <a:normAutofit/>
          </a:bodyPr>
          <a:lstStyle/>
          <a:p>
            <a:pPr marL="0" indent="0" algn="just">
              <a:buNone/>
            </a:pPr>
            <a:r>
              <a:rPr lang="en-GB" sz="3200" i="1" dirty="0" smtClean="0"/>
              <a:t>Do </a:t>
            </a:r>
            <a:r>
              <a:rPr lang="en-GB" sz="3200" i="1" dirty="0"/>
              <a:t>the regimes implemented by </a:t>
            </a:r>
            <a:r>
              <a:rPr lang="en-GB" sz="3200" b="1" i="1" dirty="0">
                <a:solidFill>
                  <a:srgbClr val="0070C0"/>
                </a:solidFill>
              </a:rPr>
              <a:t>Articles 12 to15 </a:t>
            </a:r>
            <a:r>
              <a:rPr lang="en-GB" sz="3200" i="1" dirty="0"/>
              <a:t>of the E-Commerce Directive of 8 June 2000 (</a:t>
            </a:r>
            <a:r>
              <a:rPr lang="en-GB" sz="3200" b="1" i="1" dirty="0"/>
              <a:t>Directive 2000/31</a:t>
            </a:r>
            <a:r>
              <a:rPr lang="en-GB" sz="3200" i="1" dirty="0"/>
              <a:t>/EC) </a:t>
            </a:r>
            <a:r>
              <a:rPr lang="en-GB" sz="3200" b="1" i="1" dirty="0"/>
              <a:t>truly provide </a:t>
            </a:r>
            <a:r>
              <a:rPr lang="en-GB" sz="3200" i="1" dirty="0"/>
              <a:t>a full understanding of the activities of certain service providers (Web 2.0 in particular) who were barely in existence when this legislation was adopted</a:t>
            </a:r>
            <a:r>
              <a:rPr lang="en-GB" sz="3200" b="1" i="1" dirty="0" smtClean="0"/>
              <a:t>?</a:t>
            </a:r>
          </a:p>
          <a:p>
            <a:pPr marL="0" lvl="0" indent="0" algn="just">
              <a:buNone/>
            </a:pPr>
            <a:endParaRPr lang="en-GB" sz="3200" i="1" dirty="0" smtClean="0"/>
          </a:p>
          <a:p>
            <a:pPr marL="0" lvl="0" indent="0" algn="just">
              <a:buNone/>
            </a:pPr>
            <a:r>
              <a:rPr lang="en-GB" sz="3200" b="1" i="1" dirty="0" smtClean="0"/>
              <a:t>If </a:t>
            </a:r>
            <a:r>
              <a:rPr lang="en-GB" sz="3200" b="1" i="1" dirty="0"/>
              <a:t>not</a:t>
            </a:r>
            <a:r>
              <a:rPr lang="en-GB" sz="3200" i="1" dirty="0"/>
              <a:t>, </a:t>
            </a:r>
            <a:r>
              <a:rPr lang="en-GB" sz="3200" b="1" i="1" dirty="0">
                <a:solidFill>
                  <a:srgbClr val="0070C0"/>
                </a:solidFill>
              </a:rPr>
              <a:t>what solutions </a:t>
            </a:r>
            <a:r>
              <a:rPr lang="en-GB" sz="3200" i="1" dirty="0"/>
              <a:t>could be implemented in order to prevent some of the consequences of these statutes from being applied in the field of literary and artistic property?</a:t>
            </a:r>
            <a:endParaRPr lang="fr-FR" sz="3200" i="1" dirty="0"/>
          </a:p>
          <a:p>
            <a:pPr marL="0" indent="0">
              <a:buNone/>
            </a:pPr>
            <a:endParaRPr lang="en-GB" sz="3200" i="1" dirty="0"/>
          </a:p>
        </p:txBody>
      </p:sp>
      <p:sp>
        <p:nvSpPr>
          <p:cNvPr id="5" name="Espace réservé du pied de page 4"/>
          <p:cNvSpPr>
            <a:spLocks noGrp="1"/>
          </p:cNvSpPr>
          <p:nvPr>
            <p:ph type="ftr" sz="quarter" idx="11"/>
          </p:nvPr>
        </p:nvSpPr>
        <p:spPr/>
        <p:txBody>
          <a:bodyPr/>
          <a:lstStyle/>
          <a:p>
            <a:r>
              <a:rPr lang="fr-FR" smtClean="0"/>
              <a:t>Pierre Sirinelli - BVA-ABA - Bruxelles – 15 janvier 2016</a:t>
            </a:r>
            <a:endParaRPr lang="fr-FR"/>
          </a:p>
        </p:txBody>
      </p:sp>
      <p:sp>
        <p:nvSpPr>
          <p:cNvPr id="6" name="Espace réservé du numéro de diapositive 5"/>
          <p:cNvSpPr>
            <a:spLocks noGrp="1"/>
          </p:cNvSpPr>
          <p:nvPr>
            <p:ph type="sldNum" sz="quarter" idx="12"/>
          </p:nvPr>
        </p:nvSpPr>
        <p:spPr/>
        <p:txBody>
          <a:bodyPr/>
          <a:lstStyle/>
          <a:p>
            <a:fld id="{BBA1F220-D351-4CE6-ABD7-31E97A24122F}" type="slidenum">
              <a:rPr lang="fr-FR" smtClean="0"/>
              <a:t>3</a:t>
            </a:fld>
            <a:endParaRPr lang="fr-FR"/>
          </a:p>
        </p:txBody>
      </p:sp>
      <p:sp>
        <p:nvSpPr>
          <p:cNvPr id="4" name="Rectangle 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smtClean="0">
                <a:ln>
                  <a:noFill/>
                </a:ln>
                <a:solidFill>
                  <a:schemeClr val="tx1"/>
                </a:solidFill>
                <a:effectLst/>
                <a:latin typeface="Arial Unicode MS" panose="020B0604020202020204" pitchFamily="34" charset="-128"/>
              </a:rPr>
              <a:t>main questions</a:t>
            </a:r>
            <a:r>
              <a:rPr kumimoji="0" lang="fr-FR" altLang="fr-FR" sz="800" b="0" i="0" u="none" strike="noStrike" cap="none" normalizeH="0" baseline="0" smtClean="0">
                <a:ln>
                  <a:noFill/>
                </a:ln>
                <a:solidFill>
                  <a:schemeClr val="tx1"/>
                </a:solidFill>
                <a:effectLst/>
              </a:rPr>
              <a:t> </a:t>
            </a:r>
            <a:endParaRPr kumimoji="0" lang="fr-FR" altLang="fr-F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15825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32155" y="1589103"/>
            <a:ext cx="10537055" cy="1344459"/>
          </a:xfrm>
        </p:spPr>
        <p:txBody>
          <a:bodyPr>
            <a:noAutofit/>
          </a:bodyPr>
          <a:lstStyle/>
          <a:p>
            <a:pPr lvl="0"/>
            <a:r>
              <a:rPr lang="fr-FR" sz="2800" dirty="0"/>
              <a:t/>
            </a:r>
            <a:br>
              <a:rPr lang="fr-FR" sz="2800" dirty="0"/>
            </a:br>
            <a:endParaRPr lang="fr-FR" sz="2800" dirty="0"/>
          </a:p>
        </p:txBody>
      </p:sp>
      <p:sp>
        <p:nvSpPr>
          <p:cNvPr id="3" name="Espace réservé du contenu 2"/>
          <p:cNvSpPr>
            <a:spLocks noGrp="1"/>
          </p:cNvSpPr>
          <p:nvPr>
            <p:ph idx="1"/>
          </p:nvPr>
        </p:nvSpPr>
        <p:spPr>
          <a:xfrm>
            <a:off x="932155" y="1159799"/>
            <a:ext cx="10515600" cy="4351338"/>
          </a:xfrm>
        </p:spPr>
        <p:txBody>
          <a:bodyPr/>
          <a:lstStyle/>
          <a:p>
            <a:r>
              <a:rPr lang="en-GB" sz="3200" b="1" i="1" dirty="0">
                <a:solidFill>
                  <a:srgbClr val="0070C0"/>
                </a:solidFill>
              </a:rPr>
              <a:t>Modus </a:t>
            </a:r>
            <a:r>
              <a:rPr lang="en-GB" sz="3200" b="1" i="1" dirty="0" smtClean="0">
                <a:solidFill>
                  <a:srgbClr val="0070C0"/>
                </a:solidFill>
              </a:rPr>
              <a:t>operandi</a:t>
            </a:r>
            <a:endParaRPr lang="fr-FR" dirty="0"/>
          </a:p>
          <a:p>
            <a:pPr marL="0" indent="0">
              <a:buNone/>
            </a:pPr>
            <a:endParaRPr lang="en-GB" dirty="0" smtClean="0"/>
          </a:p>
          <a:p>
            <a:pPr marL="0" indent="0" algn="just">
              <a:buNone/>
            </a:pPr>
            <a:r>
              <a:rPr lang="en-GB" dirty="0" smtClean="0"/>
              <a:t>The </a:t>
            </a:r>
            <a:r>
              <a:rPr lang="en-GB" dirty="0"/>
              <a:t>mission began by setting up round tables in order to gauge the opinions of various professionals within the sector, both from the CSPLA and elsewhere. It continued by working on the proposals put forward by some of the contributors and has itself outlined some solutions. </a:t>
            </a:r>
            <a:endParaRPr lang="en-GB" dirty="0" smtClean="0"/>
          </a:p>
          <a:p>
            <a:pPr marL="0" indent="0" algn="just">
              <a:buNone/>
            </a:pPr>
            <a:r>
              <a:rPr lang="en-GB" dirty="0" smtClean="0"/>
              <a:t>The </a:t>
            </a:r>
            <a:r>
              <a:rPr lang="en-GB" dirty="0"/>
              <a:t>draft legislation contained in this report is </a:t>
            </a:r>
            <a:r>
              <a:rPr lang="en-GB" dirty="0">
                <a:solidFill>
                  <a:srgbClr val="0070C0"/>
                </a:solidFill>
              </a:rPr>
              <a:t>the result of these various discussions</a:t>
            </a:r>
            <a:r>
              <a:rPr lang="en-GB" dirty="0"/>
              <a:t>.</a:t>
            </a:r>
            <a:endParaRPr lang="fr-FR" dirty="0"/>
          </a:p>
          <a:p>
            <a:endParaRPr lang="fr-FR" dirty="0"/>
          </a:p>
        </p:txBody>
      </p:sp>
      <p:sp>
        <p:nvSpPr>
          <p:cNvPr id="4" name="Espace réservé du pied de page 3"/>
          <p:cNvSpPr>
            <a:spLocks noGrp="1"/>
          </p:cNvSpPr>
          <p:nvPr>
            <p:ph type="ftr" sz="quarter" idx="11"/>
          </p:nvPr>
        </p:nvSpPr>
        <p:spPr/>
        <p:txBody>
          <a:bodyPr/>
          <a:lstStyle/>
          <a:p>
            <a:r>
              <a:rPr lang="fr-FR" smtClean="0"/>
              <a:t>Pierre Sirinelli - BVA-ABA - Bruxelles – 15 janvier 2016</a:t>
            </a:r>
            <a:endParaRPr lang="fr-FR"/>
          </a:p>
        </p:txBody>
      </p:sp>
      <p:sp>
        <p:nvSpPr>
          <p:cNvPr id="5" name="Espace réservé du numéro de diapositive 4"/>
          <p:cNvSpPr>
            <a:spLocks noGrp="1"/>
          </p:cNvSpPr>
          <p:nvPr>
            <p:ph type="sldNum" sz="quarter" idx="12"/>
          </p:nvPr>
        </p:nvSpPr>
        <p:spPr/>
        <p:txBody>
          <a:bodyPr/>
          <a:lstStyle/>
          <a:p>
            <a:fld id="{BBA1F220-D351-4CE6-ABD7-31E97A24122F}" type="slidenum">
              <a:rPr lang="fr-FR" smtClean="0"/>
              <a:t>4</a:t>
            </a:fld>
            <a:endParaRPr lang="fr-FR"/>
          </a:p>
        </p:txBody>
      </p:sp>
    </p:spTree>
    <p:extLst>
      <p:ext uri="{BB962C8B-B14F-4D97-AF65-F5344CB8AC3E}">
        <p14:creationId xmlns:p14="http://schemas.microsoft.com/office/powerpoint/2010/main" val="383300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38493"/>
            <a:ext cx="10515600" cy="664685"/>
          </a:xfrm>
        </p:spPr>
        <p:txBody>
          <a:bodyPr>
            <a:normAutofit fontScale="90000"/>
          </a:bodyPr>
          <a:lstStyle/>
          <a:p>
            <a:r>
              <a:rPr lang="en-GB" b="1" i="1" dirty="0" smtClean="0">
                <a:solidFill>
                  <a:srgbClr val="0070C0"/>
                </a:solidFill>
              </a:rPr>
              <a:t>Questions</a:t>
            </a:r>
            <a:endParaRPr lang="fr-FR" dirty="0"/>
          </a:p>
        </p:txBody>
      </p:sp>
      <p:sp>
        <p:nvSpPr>
          <p:cNvPr id="3" name="Espace réservé du contenu 2"/>
          <p:cNvSpPr>
            <a:spLocks noGrp="1"/>
          </p:cNvSpPr>
          <p:nvPr>
            <p:ph idx="1"/>
          </p:nvPr>
        </p:nvSpPr>
        <p:spPr>
          <a:xfrm>
            <a:off x="838200" y="1003178"/>
            <a:ext cx="10515600" cy="5442009"/>
          </a:xfrm>
        </p:spPr>
        <p:txBody>
          <a:bodyPr>
            <a:normAutofit fontScale="70000" lnSpcReduction="20000"/>
          </a:bodyPr>
          <a:lstStyle/>
          <a:p>
            <a:pPr marL="0" indent="0">
              <a:buNone/>
            </a:pPr>
            <a:r>
              <a:rPr lang="en-GB" dirty="0"/>
              <a:t> </a:t>
            </a:r>
            <a:endParaRPr lang="fr-FR" dirty="0"/>
          </a:p>
          <a:p>
            <a:pPr marL="0" indent="0" algn="just">
              <a:buNone/>
            </a:pPr>
            <a:r>
              <a:rPr lang="en-GB" sz="3400" dirty="0"/>
              <a:t>In order to bring together initial impressions on the topic together with outlines of the answers to </a:t>
            </a:r>
            <a:r>
              <a:rPr lang="en-GB" sz="3400" dirty="0" smtClean="0"/>
              <a:t>this question, </a:t>
            </a:r>
            <a:r>
              <a:rPr lang="en-GB" sz="3400" dirty="0"/>
              <a:t>the mission felt it necessary to ask each participant a series of simple questions: </a:t>
            </a:r>
            <a:endParaRPr lang="en-GB" sz="3400" dirty="0" smtClean="0"/>
          </a:p>
          <a:p>
            <a:pPr marL="0" indent="0" algn="just">
              <a:buNone/>
            </a:pPr>
            <a:endParaRPr lang="fr-FR" sz="3400" dirty="0" smtClean="0"/>
          </a:p>
          <a:p>
            <a:pPr marL="630238" indent="-452438" algn="just">
              <a:buNone/>
            </a:pPr>
            <a:r>
              <a:rPr lang="en-GB" sz="3400" dirty="0" smtClean="0"/>
              <a:t>1 </a:t>
            </a:r>
            <a:r>
              <a:rPr lang="en-GB" sz="3400" dirty="0"/>
              <a:t>- </a:t>
            </a:r>
            <a:r>
              <a:rPr lang="en-GB" sz="3400" b="1" dirty="0"/>
              <a:t>Must we </a:t>
            </a:r>
            <a:r>
              <a:rPr lang="en-GB" sz="3400" dirty="0"/>
              <a:t>intervene in order to </a:t>
            </a:r>
            <a:r>
              <a:rPr lang="en-GB" sz="3400" b="1" dirty="0"/>
              <a:t>change</a:t>
            </a:r>
            <a:r>
              <a:rPr lang="en-GB" sz="3400" dirty="0"/>
              <a:t> the solutions adopted by certain courts in the absence of clear legislation providing a harmonised understanding of the new activities conducted by certain service providers</a:t>
            </a:r>
            <a:r>
              <a:rPr lang="en-GB" sz="3400" dirty="0" smtClean="0"/>
              <a:t>?</a:t>
            </a:r>
          </a:p>
          <a:p>
            <a:pPr marL="630238" indent="-452438" algn="just"/>
            <a:endParaRPr lang="fr-FR" sz="3400" dirty="0"/>
          </a:p>
          <a:p>
            <a:pPr marL="630238" indent="-452438" algn="just">
              <a:buNone/>
            </a:pPr>
            <a:r>
              <a:rPr lang="en-GB" sz="3400" dirty="0"/>
              <a:t>2 - If so, </a:t>
            </a:r>
            <a:r>
              <a:rPr lang="en-GB" sz="3400" b="1" dirty="0"/>
              <a:t>which activities </a:t>
            </a:r>
            <a:r>
              <a:rPr lang="en-GB" sz="3400" dirty="0"/>
              <a:t>need to be understood in order to be able to propose new solutions</a:t>
            </a:r>
            <a:r>
              <a:rPr lang="en-GB" sz="3400" dirty="0" smtClean="0"/>
              <a:t>?</a:t>
            </a:r>
          </a:p>
          <a:p>
            <a:pPr marL="630238" indent="-452438" algn="just"/>
            <a:endParaRPr lang="fr-FR" sz="3400" dirty="0"/>
          </a:p>
          <a:p>
            <a:pPr marL="630238" indent="-452438" algn="just">
              <a:buNone/>
            </a:pPr>
            <a:r>
              <a:rPr lang="en-GB" sz="3400" dirty="0"/>
              <a:t>3 - </a:t>
            </a:r>
            <a:r>
              <a:rPr lang="en-GB" sz="3400" b="1" dirty="0"/>
              <a:t>What form </a:t>
            </a:r>
            <a:r>
              <a:rPr lang="en-GB" sz="3400" dirty="0"/>
              <a:t>should this legislative change take</a:t>
            </a:r>
            <a:r>
              <a:rPr lang="en-GB" sz="3400" dirty="0" smtClean="0"/>
              <a:t>?</a:t>
            </a:r>
          </a:p>
          <a:p>
            <a:pPr marL="630238" indent="-452438" algn="just"/>
            <a:endParaRPr lang="fr-FR" sz="3400" dirty="0"/>
          </a:p>
          <a:p>
            <a:pPr marL="630238" indent="-452438" algn="just">
              <a:buNone/>
            </a:pPr>
            <a:r>
              <a:rPr lang="en-GB" sz="3400" dirty="0"/>
              <a:t>4 - </a:t>
            </a:r>
            <a:r>
              <a:rPr lang="en-GB" sz="3400" b="1" dirty="0"/>
              <a:t>What consequences </a:t>
            </a:r>
            <a:r>
              <a:rPr lang="en-GB" sz="3400" dirty="0"/>
              <a:t>should it have?</a:t>
            </a:r>
            <a:endParaRPr lang="fr-FR" sz="3400" dirty="0"/>
          </a:p>
          <a:p>
            <a:endParaRPr lang="fr-FR" dirty="0"/>
          </a:p>
        </p:txBody>
      </p:sp>
      <p:sp>
        <p:nvSpPr>
          <p:cNvPr id="4" name="Espace réservé du pied de page 3"/>
          <p:cNvSpPr>
            <a:spLocks noGrp="1"/>
          </p:cNvSpPr>
          <p:nvPr>
            <p:ph type="ftr" sz="quarter" idx="11"/>
          </p:nvPr>
        </p:nvSpPr>
        <p:spPr/>
        <p:txBody>
          <a:bodyPr/>
          <a:lstStyle/>
          <a:p>
            <a:r>
              <a:rPr lang="fr-FR" smtClean="0"/>
              <a:t>Pierre Sirinelli - BVA-ABA - Bruxelles – 15 janvier 2016</a:t>
            </a:r>
            <a:endParaRPr lang="fr-FR"/>
          </a:p>
        </p:txBody>
      </p:sp>
      <p:sp>
        <p:nvSpPr>
          <p:cNvPr id="5" name="Espace réservé du numéro de diapositive 4"/>
          <p:cNvSpPr>
            <a:spLocks noGrp="1"/>
          </p:cNvSpPr>
          <p:nvPr>
            <p:ph type="sldNum" sz="quarter" idx="12"/>
          </p:nvPr>
        </p:nvSpPr>
        <p:spPr/>
        <p:txBody>
          <a:bodyPr/>
          <a:lstStyle/>
          <a:p>
            <a:fld id="{BBA1F220-D351-4CE6-ABD7-31E97A24122F}" type="slidenum">
              <a:rPr lang="fr-FR" smtClean="0"/>
              <a:t>5</a:t>
            </a:fld>
            <a:endParaRPr lang="fr-FR"/>
          </a:p>
        </p:txBody>
      </p:sp>
    </p:spTree>
    <p:extLst>
      <p:ext uri="{BB962C8B-B14F-4D97-AF65-F5344CB8AC3E}">
        <p14:creationId xmlns:p14="http://schemas.microsoft.com/office/powerpoint/2010/main" val="391059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540397"/>
          </a:xfrm>
        </p:spPr>
        <p:txBody>
          <a:bodyPr>
            <a:normAutofit fontScale="90000"/>
          </a:bodyPr>
          <a:lstStyle/>
          <a:p>
            <a:r>
              <a:rPr lang="en-GB" b="1" i="1" dirty="0">
                <a:solidFill>
                  <a:srgbClr val="FF0000"/>
                </a:solidFill>
              </a:rPr>
              <a:t>Positions expressed </a:t>
            </a:r>
            <a:r>
              <a:rPr lang="en-GB" b="1" i="1" dirty="0" smtClean="0">
                <a:solidFill>
                  <a:srgbClr val="FF0000"/>
                </a:solidFill>
              </a:rPr>
              <a:t>(1)</a:t>
            </a:r>
            <a:endParaRPr lang="fr-FR" b="1" i="1" dirty="0">
              <a:solidFill>
                <a:srgbClr val="FF0000"/>
              </a:solidFill>
            </a:endParaRPr>
          </a:p>
        </p:txBody>
      </p:sp>
      <p:sp>
        <p:nvSpPr>
          <p:cNvPr id="3" name="Espace réservé du contenu 2"/>
          <p:cNvSpPr>
            <a:spLocks noGrp="1"/>
          </p:cNvSpPr>
          <p:nvPr>
            <p:ph idx="1"/>
          </p:nvPr>
        </p:nvSpPr>
        <p:spPr>
          <a:xfrm>
            <a:off x="838200" y="1012054"/>
            <a:ext cx="10515600" cy="5164909"/>
          </a:xfrm>
        </p:spPr>
        <p:txBody>
          <a:bodyPr>
            <a:normAutofit/>
          </a:bodyPr>
          <a:lstStyle/>
          <a:p>
            <a:pPr lvl="0"/>
            <a:endParaRPr lang="en-GB" dirty="0" smtClean="0"/>
          </a:p>
          <a:p>
            <a:pPr lvl="0"/>
            <a:endParaRPr lang="en-GB" dirty="0"/>
          </a:p>
          <a:p>
            <a:pPr lvl="0" algn="just"/>
            <a:r>
              <a:rPr lang="en-GB" dirty="0" smtClean="0"/>
              <a:t>A </a:t>
            </a:r>
            <a:r>
              <a:rPr lang="en-GB" dirty="0"/>
              <a:t>large majority of the respondents deemed that it would </a:t>
            </a:r>
            <a:r>
              <a:rPr lang="en-GB" b="1" u="sng" dirty="0"/>
              <a:t>not be appropriate to reform the legal regime for activities related to mere conduit, internet service provision or caching</a:t>
            </a:r>
            <a:r>
              <a:rPr lang="en-GB" b="1" u="sng" dirty="0" smtClean="0"/>
              <a:t>.</a:t>
            </a:r>
          </a:p>
          <a:p>
            <a:pPr marL="0" lvl="0" indent="0" algn="just">
              <a:buNone/>
            </a:pPr>
            <a:endParaRPr lang="fr-FR" dirty="0"/>
          </a:p>
          <a:p>
            <a:pPr lvl="0" algn="just"/>
            <a:r>
              <a:rPr lang="en-GB" dirty="0"/>
              <a:t>Moreover, there were no requests to revise the legal regime for hosting providers conducting activities which fully meet the definition proposed by Directive 2000/31 in the year 2000. This denotes a 'transparent' technical service provider which hosts content and remains </a:t>
            </a:r>
            <a:r>
              <a:rPr lang="en-GB" b="1" u="sng" dirty="0"/>
              <a:t>out of direct and intentional contact with the public</a:t>
            </a:r>
            <a:r>
              <a:rPr lang="en-GB" b="1" u="sng" dirty="0" smtClean="0"/>
              <a:t>.</a:t>
            </a:r>
            <a:endParaRPr lang="fr-FR" dirty="0"/>
          </a:p>
        </p:txBody>
      </p:sp>
      <p:sp>
        <p:nvSpPr>
          <p:cNvPr id="4" name="Espace réservé du pied de page 3"/>
          <p:cNvSpPr>
            <a:spLocks noGrp="1"/>
          </p:cNvSpPr>
          <p:nvPr>
            <p:ph type="ftr" sz="quarter" idx="11"/>
          </p:nvPr>
        </p:nvSpPr>
        <p:spPr/>
        <p:txBody>
          <a:bodyPr/>
          <a:lstStyle/>
          <a:p>
            <a:r>
              <a:rPr lang="fr-FR" smtClean="0"/>
              <a:t>Pierre Sirinelli - BVA-ABA - Bruxelles – 15 janvier 2016</a:t>
            </a:r>
            <a:endParaRPr lang="fr-FR"/>
          </a:p>
        </p:txBody>
      </p:sp>
      <p:sp>
        <p:nvSpPr>
          <p:cNvPr id="5" name="Espace réservé du numéro de diapositive 4"/>
          <p:cNvSpPr>
            <a:spLocks noGrp="1"/>
          </p:cNvSpPr>
          <p:nvPr>
            <p:ph type="sldNum" sz="quarter" idx="12"/>
          </p:nvPr>
        </p:nvSpPr>
        <p:spPr/>
        <p:txBody>
          <a:bodyPr/>
          <a:lstStyle/>
          <a:p>
            <a:fld id="{BBA1F220-D351-4CE6-ABD7-31E97A24122F}" type="slidenum">
              <a:rPr lang="fr-FR" smtClean="0"/>
              <a:t>6</a:t>
            </a:fld>
            <a:endParaRPr lang="fr-FR"/>
          </a:p>
        </p:txBody>
      </p:sp>
    </p:spTree>
    <p:extLst>
      <p:ext uri="{BB962C8B-B14F-4D97-AF65-F5344CB8AC3E}">
        <p14:creationId xmlns:p14="http://schemas.microsoft.com/office/powerpoint/2010/main" val="706262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b="1" i="1" dirty="0" smtClean="0">
                <a:solidFill>
                  <a:srgbClr val="FF0000"/>
                </a:solidFill>
              </a:rPr>
              <a:t>Positions expressed (2)</a:t>
            </a:r>
            <a:endParaRPr lang="fr-FR" dirty="0"/>
          </a:p>
        </p:txBody>
      </p:sp>
      <p:sp>
        <p:nvSpPr>
          <p:cNvPr id="3" name="Espace réservé du contenu 2"/>
          <p:cNvSpPr>
            <a:spLocks noGrp="1"/>
          </p:cNvSpPr>
          <p:nvPr>
            <p:ph idx="1"/>
          </p:nvPr>
        </p:nvSpPr>
        <p:spPr>
          <a:xfrm>
            <a:off x="838200" y="1313895"/>
            <a:ext cx="10515600" cy="5264458"/>
          </a:xfrm>
        </p:spPr>
        <p:txBody>
          <a:bodyPr>
            <a:normAutofit fontScale="85000" lnSpcReduction="20000"/>
          </a:bodyPr>
          <a:lstStyle/>
          <a:p>
            <a:pPr marL="0" lvl="0" indent="0">
              <a:buNone/>
            </a:pPr>
            <a:endParaRPr lang="en-GB" dirty="0"/>
          </a:p>
          <a:p>
            <a:pPr marL="0" lvl="0" indent="0" algn="just">
              <a:buNone/>
            </a:pPr>
            <a:r>
              <a:rPr lang="en-GB" dirty="0" smtClean="0"/>
              <a:t>However</a:t>
            </a:r>
            <a:r>
              <a:rPr lang="en-GB" dirty="0"/>
              <a:t>, almost all of the contributors agreed that a clarification ought to be added to indicate that </a:t>
            </a:r>
            <a:r>
              <a:rPr lang="en-GB" u="sng" dirty="0"/>
              <a:t>the regime proposed by </a:t>
            </a:r>
            <a:r>
              <a:rPr lang="en-GB" b="1" u="sng" dirty="0">
                <a:solidFill>
                  <a:srgbClr val="0070C0"/>
                </a:solidFill>
              </a:rPr>
              <a:t>Article 14</a:t>
            </a:r>
            <a:r>
              <a:rPr lang="en-GB" u="sng" dirty="0">
                <a:solidFill>
                  <a:srgbClr val="0070C0"/>
                </a:solidFill>
              </a:rPr>
              <a:t> </a:t>
            </a:r>
            <a:r>
              <a:rPr lang="en-GB" u="sng" dirty="0"/>
              <a:t>of the 8 June 2000 Directive </a:t>
            </a:r>
            <a:r>
              <a:rPr lang="en-GB" b="1" u="sng" dirty="0"/>
              <a:t>should in no case be applied to what many professionals call </a:t>
            </a:r>
            <a:r>
              <a:rPr lang="en-GB" b="1" u="sng" dirty="0">
                <a:solidFill>
                  <a:srgbClr val="0070C0"/>
                </a:solidFill>
              </a:rPr>
              <a:t>'false hosting providers</a:t>
            </a:r>
            <a:r>
              <a:rPr lang="en-GB" b="1" u="sng" dirty="0"/>
              <a:t>'</a:t>
            </a:r>
            <a:r>
              <a:rPr lang="en-GB" dirty="0"/>
              <a:t>, in other words, information society service providers whose role extends </a:t>
            </a:r>
            <a:r>
              <a:rPr lang="en-GB" b="1" dirty="0"/>
              <a:t>beyond</a:t>
            </a:r>
            <a:r>
              <a:rPr lang="en-GB" dirty="0"/>
              <a:t> that of a technical service provider as defined by the Directive.</a:t>
            </a:r>
            <a:endParaRPr lang="fr-FR" dirty="0"/>
          </a:p>
          <a:p>
            <a:pPr marL="0" indent="0">
              <a:buNone/>
            </a:pPr>
            <a:r>
              <a:rPr lang="en-US" dirty="0"/>
              <a:t> </a:t>
            </a:r>
            <a:endParaRPr lang="fr-FR" dirty="0"/>
          </a:p>
          <a:p>
            <a:r>
              <a:rPr lang="en-US" dirty="0"/>
              <a:t>This includes </a:t>
            </a:r>
            <a:endParaRPr lang="fr-FR" dirty="0"/>
          </a:p>
          <a:p>
            <a:pPr lvl="1">
              <a:buFont typeface="Wingdings" panose="05000000000000000000" pitchFamily="2" charset="2"/>
              <a:buChar char="Ø"/>
            </a:pPr>
            <a:r>
              <a:rPr lang="en-US" dirty="0">
                <a:solidFill>
                  <a:srgbClr val="0070C0"/>
                </a:solidFill>
              </a:rPr>
              <a:t>certain </a:t>
            </a:r>
            <a:r>
              <a:rPr lang="en-US" b="1" dirty="0">
                <a:solidFill>
                  <a:srgbClr val="0070C0"/>
                </a:solidFill>
              </a:rPr>
              <a:t>Web 2.0 platforms </a:t>
            </a:r>
            <a:r>
              <a:rPr lang="en-US" dirty="0"/>
              <a:t>(particularly </a:t>
            </a:r>
            <a:r>
              <a:rPr lang="en-US" b="1" dirty="0"/>
              <a:t>contribution-based or community sites</a:t>
            </a:r>
            <a:r>
              <a:rPr lang="en-US" dirty="0"/>
              <a:t>),</a:t>
            </a:r>
            <a:endParaRPr lang="fr-FR" dirty="0"/>
          </a:p>
          <a:p>
            <a:pPr lvl="1">
              <a:buFont typeface="Wingdings" panose="05000000000000000000" pitchFamily="2" charset="2"/>
              <a:buChar char="Ø"/>
            </a:pPr>
            <a:r>
              <a:rPr lang="en-US" dirty="0">
                <a:solidFill>
                  <a:srgbClr val="0070C0"/>
                </a:solidFill>
              </a:rPr>
              <a:t>certain</a:t>
            </a:r>
            <a:r>
              <a:rPr lang="en-US" b="1" dirty="0">
                <a:solidFill>
                  <a:srgbClr val="0070C0"/>
                </a:solidFill>
              </a:rPr>
              <a:t> social networks</a:t>
            </a:r>
            <a:r>
              <a:rPr lang="en-US" dirty="0"/>
              <a:t>, </a:t>
            </a:r>
            <a:endParaRPr lang="fr-FR" dirty="0"/>
          </a:p>
          <a:p>
            <a:pPr lvl="1">
              <a:buFont typeface="Wingdings" panose="05000000000000000000" pitchFamily="2" charset="2"/>
              <a:buChar char="Ø"/>
            </a:pPr>
            <a:r>
              <a:rPr lang="en-US" dirty="0"/>
              <a:t>and </a:t>
            </a:r>
            <a:r>
              <a:rPr lang="en-US" dirty="0">
                <a:solidFill>
                  <a:srgbClr val="0070C0"/>
                </a:solidFill>
              </a:rPr>
              <a:t>certain </a:t>
            </a:r>
            <a:r>
              <a:rPr lang="en-US" b="1" dirty="0">
                <a:solidFill>
                  <a:srgbClr val="0070C0"/>
                </a:solidFill>
              </a:rPr>
              <a:t>services </a:t>
            </a:r>
            <a:r>
              <a:rPr lang="en-US" dirty="0"/>
              <a:t>that may be used by certain </a:t>
            </a:r>
            <a:r>
              <a:rPr lang="en-US" b="1" dirty="0">
                <a:solidFill>
                  <a:srgbClr val="0070C0"/>
                </a:solidFill>
              </a:rPr>
              <a:t>search engines</a:t>
            </a:r>
            <a:r>
              <a:rPr lang="en-US" b="1" dirty="0"/>
              <a:t>.</a:t>
            </a:r>
            <a:r>
              <a:rPr lang="en-US" dirty="0"/>
              <a:t> </a:t>
            </a:r>
            <a:endParaRPr lang="fr-FR" dirty="0"/>
          </a:p>
          <a:p>
            <a:pPr marL="0" indent="0">
              <a:buNone/>
            </a:pPr>
            <a:endParaRPr lang="fr-FR" dirty="0"/>
          </a:p>
          <a:p>
            <a:r>
              <a:rPr lang="en-US" dirty="0"/>
              <a:t>It does not cover :</a:t>
            </a:r>
            <a:endParaRPr lang="fr-FR" dirty="0"/>
          </a:p>
          <a:p>
            <a:pPr lvl="1">
              <a:buFont typeface="Wingdings" panose="05000000000000000000" pitchFamily="2" charset="2"/>
              <a:buChar char="Ø"/>
            </a:pPr>
            <a:r>
              <a:rPr lang="en-US" dirty="0"/>
              <a:t>conduits, ISPs, </a:t>
            </a:r>
            <a:endParaRPr lang="fr-FR" dirty="0"/>
          </a:p>
          <a:p>
            <a:pPr lvl="1">
              <a:buFont typeface="Wingdings" panose="05000000000000000000" pitchFamily="2" charset="2"/>
              <a:buChar char="Ø"/>
            </a:pPr>
            <a:r>
              <a:rPr lang="en-US" dirty="0"/>
              <a:t>cache </a:t>
            </a:r>
            <a:r>
              <a:rPr lang="en-US" dirty="0" smtClean="0"/>
              <a:t>providers,</a:t>
            </a:r>
            <a:endParaRPr lang="fr-FR" dirty="0"/>
          </a:p>
          <a:p>
            <a:pPr lvl="1">
              <a:buFont typeface="Wingdings" panose="05000000000000000000" pitchFamily="2" charset="2"/>
              <a:buChar char="Ø"/>
            </a:pPr>
            <a:r>
              <a:rPr lang="en-US" dirty="0"/>
              <a:t>or personal file storage services.</a:t>
            </a:r>
            <a:endParaRPr lang="fr-FR" dirty="0"/>
          </a:p>
          <a:p>
            <a:endParaRPr lang="fr-FR" dirty="0"/>
          </a:p>
        </p:txBody>
      </p:sp>
      <p:sp>
        <p:nvSpPr>
          <p:cNvPr id="4" name="Espace réservé du pied de page 3"/>
          <p:cNvSpPr>
            <a:spLocks noGrp="1"/>
          </p:cNvSpPr>
          <p:nvPr>
            <p:ph type="ftr" sz="quarter" idx="11"/>
          </p:nvPr>
        </p:nvSpPr>
        <p:spPr/>
        <p:txBody>
          <a:bodyPr/>
          <a:lstStyle/>
          <a:p>
            <a:r>
              <a:rPr lang="fr-FR" smtClean="0"/>
              <a:t>Pierre Sirinelli - BVA-ABA - Bruxelles – 15 janvier 2016</a:t>
            </a:r>
            <a:endParaRPr lang="fr-FR"/>
          </a:p>
        </p:txBody>
      </p:sp>
      <p:sp>
        <p:nvSpPr>
          <p:cNvPr id="5" name="Espace réservé du numéro de diapositive 4"/>
          <p:cNvSpPr>
            <a:spLocks noGrp="1"/>
          </p:cNvSpPr>
          <p:nvPr>
            <p:ph type="sldNum" sz="quarter" idx="12"/>
          </p:nvPr>
        </p:nvSpPr>
        <p:spPr/>
        <p:txBody>
          <a:bodyPr/>
          <a:lstStyle/>
          <a:p>
            <a:fld id="{BBA1F220-D351-4CE6-ABD7-31E97A24122F}" type="slidenum">
              <a:rPr lang="fr-FR" smtClean="0"/>
              <a:t>7</a:t>
            </a:fld>
            <a:endParaRPr lang="fr-FR"/>
          </a:p>
        </p:txBody>
      </p:sp>
    </p:spTree>
    <p:extLst>
      <p:ext uri="{BB962C8B-B14F-4D97-AF65-F5344CB8AC3E}">
        <p14:creationId xmlns:p14="http://schemas.microsoft.com/office/powerpoint/2010/main" val="223283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GB" sz="4000" b="1" i="1" dirty="0">
                <a:solidFill>
                  <a:srgbClr val="FF0000"/>
                </a:solidFill>
              </a:rPr>
              <a:t>Basis of requests for </a:t>
            </a:r>
            <a:r>
              <a:rPr lang="en-GB" sz="4000" b="1" i="1" dirty="0" smtClean="0">
                <a:solidFill>
                  <a:srgbClr val="FF0000"/>
                </a:solidFill>
              </a:rPr>
              <a:t>change</a:t>
            </a:r>
            <a:endParaRPr lang="fr-FR" sz="4000" dirty="0"/>
          </a:p>
        </p:txBody>
      </p:sp>
      <p:sp>
        <p:nvSpPr>
          <p:cNvPr id="3" name="Espace réservé du contenu 2"/>
          <p:cNvSpPr>
            <a:spLocks noGrp="1"/>
          </p:cNvSpPr>
          <p:nvPr>
            <p:ph idx="1"/>
          </p:nvPr>
        </p:nvSpPr>
        <p:spPr>
          <a:xfrm>
            <a:off x="838200" y="1411550"/>
            <a:ext cx="10515600" cy="4765413"/>
          </a:xfrm>
        </p:spPr>
        <p:txBody>
          <a:bodyPr>
            <a:normAutofit fontScale="92500" lnSpcReduction="10000"/>
          </a:bodyPr>
          <a:lstStyle/>
          <a:p>
            <a:pPr algn="just"/>
            <a:r>
              <a:rPr lang="en-US" b="1" dirty="0">
                <a:solidFill>
                  <a:srgbClr val="0070C0"/>
                </a:solidFill>
              </a:rPr>
              <a:t>1</a:t>
            </a:r>
            <a:r>
              <a:rPr lang="en-US" b="1" dirty="0"/>
              <a:t>.</a:t>
            </a:r>
            <a:r>
              <a:rPr lang="en-US" dirty="0"/>
              <a:t> The situation ought to be resolved purely for reasons of legal integrity, and that the application of Article 14 to the above activities is the result of </a:t>
            </a:r>
            <a:r>
              <a:rPr lang="en-US" b="1" dirty="0">
                <a:solidFill>
                  <a:srgbClr val="0070C0"/>
                </a:solidFill>
              </a:rPr>
              <a:t>twisted logic</a:t>
            </a:r>
            <a:r>
              <a:rPr lang="en-US" dirty="0"/>
              <a:t>, a misunderstanding of circumstances or a manipulation of the legislation. </a:t>
            </a:r>
            <a:r>
              <a:rPr lang="en-US" i="1" dirty="0"/>
              <a:t>See report pp 4 &amp; 5</a:t>
            </a:r>
            <a:endParaRPr lang="fr-FR" dirty="0"/>
          </a:p>
          <a:p>
            <a:pPr marL="0" indent="0" algn="just">
              <a:buNone/>
            </a:pPr>
            <a:r>
              <a:rPr lang="en-US" dirty="0"/>
              <a:t> </a:t>
            </a:r>
            <a:endParaRPr lang="fr-FR" dirty="0"/>
          </a:p>
          <a:p>
            <a:pPr algn="just"/>
            <a:r>
              <a:rPr lang="en-US" b="1" dirty="0">
                <a:solidFill>
                  <a:srgbClr val="0070C0"/>
                </a:solidFill>
              </a:rPr>
              <a:t>2.</a:t>
            </a:r>
            <a:r>
              <a:rPr lang="en-US" dirty="0">
                <a:solidFill>
                  <a:srgbClr val="0070C0"/>
                </a:solidFill>
              </a:rPr>
              <a:t> </a:t>
            </a:r>
            <a:r>
              <a:rPr lang="en-US" u="sng" dirty="0"/>
              <a:t>The rejection of Article 14's conditional exemption system would enable </a:t>
            </a:r>
            <a:r>
              <a:rPr lang="en-US" b="1" u="sng" dirty="0">
                <a:solidFill>
                  <a:srgbClr val="0070C0"/>
                </a:solidFill>
              </a:rPr>
              <a:t>better negotiation </a:t>
            </a:r>
            <a:r>
              <a:rPr lang="en-US" b="1" u="sng" dirty="0"/>
              <a:t>of the remuneration which is legally payable </a:t>
            </a:r>
            <a:r>
              <a:rPr lang="en-US" dirty="0"/>
              <a:t>in order to provide access to copyright works or material. In other words, the objective of rights holders is not to prohibit their works from being posted online, but rather to ensure that they are in a position in which they can obtain improved compensation and </a:t>
            </a:r>
            <a:r>
              <a:rPr lang="en-US" b="1" dirty="0">
                <a:solidFill>
                  <a:srgbClr val="0070C0"/>
                </a:solidFill>
              </a:rPr>
              <a:t>sharing of value</a:t>
            </a:r>
            <a:r>
              <a:rPr lang="en-US" dirty="0"/>
              <a:t>.</a:t>
            </a:r>
            <a:endParaRPr lang="fr-FR" dirty="0"/>
          </a:p>
          <a:p>
            <a:pPr marL="0" indent="0" algn="just">
              <a:buNone/>
            </a:pPr>
            <a:endParaRPr lang="fr-FR" dirty="0"/>
          </a:p>
          <a:p>
            <a:pPr algn="just"/>
            <a:r>
              <a:rPr lang="en-US" b="1" dirty="0">
                <a:solidFill>
                  <a:srgbClr val="0070C0"/>
                </a:solidFill>
              </a:rPr>
              <a:t>3.</a:t>
            </a:r>
            <a:r>
              <a:rPr lang="en-US" dirty="0">
                <a:solidFill>
                  <a:srgbClr val="0070C0"/>
                </a:solidFill>
              </a:rPr>
              <a:t> </a:t>
            </a:r>
            <a:r>
              <a:rPr lang="en-US" b="1" dirty="0">
                <a:solidFill>
                  <a:srgbClr val="0070C0"/>
                </a:solidFill>
              </a:rPr>
              <a:t>Better control</a:t>
            </a:r>
            <a:r>
              <a:rPr lang="en-US" dirty="0">
                <a:solidFill>
                  <a:srgbClr val="0070C0"/>
                </a:solidFill>
              </a:rPr>
              <a:t> </a:t>
            </a:r>
            <a:r>
              <a:rPr lang="en-US" dirty="0"/>
              <a:t>or prohibition.</a:t>
            </a:r>
            <a:endParaRPr lang="fr-FR" dirty="0"/>
          </a:p>
          <a:p>
            <a:endParaRPr lang="fr-FR" dirty="0"/>
          </a:p>
        </p:txBody>
      </p:sp>
      <p:sp>
        <p:nvSpPr>
          <p:cNvPr id="4" name="Espace réservé du pied de page 3"/>
          <p:cNvSpPr>
            <a:spLocks noGrp="1"/>
          </p:cNvSpPr>
          <p:nvPr>
            <p:ph type="ftr" sz="quarter" idx="11"/>
          </p:nvPr>
        </p:nvSpPr>
        <p:spPr/>
        <p:txBody>
          <a:bodyPr/>
          <a:lstStyle/>
          <a:p>
            <a:r>
              <a:rPr lang="fr-FR" smtClean="0"/>
              <a:t>Pierre Sirinelli - BVA-ABA - Bruxelles – 15 janvier 2016</a:t>
            </a:r>
            <a:endParaRPr lang="fr-FR"/>
          </a:p>
        </p:txBody>
      </p:sp>
      <p:sp>
        <p:nvSpPr>
          <p:cNvPr id="5" name="Espace réservé du numéro de diapositive 4"/>
          <p:cNvSpPr>
            <a:spLocks noGrp="1"/>
          </p:cNvSpPr>
          <p:nvPr>
            <p:ph type="sldNum" sz="quarter" idx="12"/>
          </p:nvPr>
        </p:nvSpPr>
        <p:spPr/>
        <p:txBody>
          <a:bodyPr/>
          <a:lstStyle/>
          <a:p>
            <a:fld id="{BBA1F220-D351-4CE6-ABD7-31E97A24122F}" type="slidenum">
              <a:rPr lang="fr-FR" smtClean="0"/>
              <a:t>8</a:t>
            </a:fld>
            <a:endParaRPr lang="fr-FR"/>
          </a:p>
        </p:txBody>
      </p:sp>
    </p:spTree>
    <p:extLst>
      <p:ext uri="{BB962C8B-B14F-4D97-AF65-F5344CB8AC3E}">
        <p14:creationId xmlns:p14="http://schemas.microsoft.com/office/powerpoint/2010/main" val="543835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575908"/>
          </a:xfrm>
        </p:spPr>
        <p:txBody>
          <a:bodyPr>
            <a:normAutofit fontScale="90000"/>
          </a:bodyPr>
          <a:lstStyle/>
          <a:p>
            <a:r>
              <a:rPr lang="fr-FR" b="1" i="1" dirty="0" smtClean="0">
                <a:solidFill>
                  <a:srgbClr val="FF0000"/>
                </a:solidFill>
              </a:rPr>
              <a:t>E.U.</a:t>
            </a:r>
            <a:endParaRPr lang="fr-FR" b="1" i="1" dirty="0">
              <a:solidFill>
                <a:srgbClr val="FF0000"/>
              </a:solidFill>
            </a:endParaRPr>
          </a:p>
        </p:txBody>
      </p:sp>
      <p:sp>
        <p:nvSpPr>
          <p:cNvPr id="3" name="Espace réservé du contenu 2"/>
          <p:cNvSpPr>
            <a:spLocks noGrp="1"/>
          </p:cNvSpPr>
          <p:nvPr>
            <p:ph idx="1"/>
          </p:nvPr>
        </p:nvSpPr>
        <p:spPr>
          <a:xfrm>
            <a:off x="838200" y="1207362"/>
            <a:ext cx="10515600" cy="5184559"/>
          </a:xfrm>
        </p:spPr>
        <p:txBody>
          <a:bodyPr>
            <a:normAutofit fontScale="77500" lnSpcReduction="20000"/>
          </a:bodyPr>
          <a:lstStyle/>
          <a:p>
            <a:pPr algn="just"/>
            <a:r>
              <a:rPr lang="en-GB" i="1" dirty="0"/>
              <a:t>The harmonisation of certain aspects of copyright and related rights</a:t>
            </a:r>
            <a:r>
              <a:rPr lang="en-GB" dirty="0"/>
              <a:t>, a </a:t>
            </a:r>
            <a:r>
              <a:rPr lang="en-GB" dirty="0">
                <a:solidFill>
                  <a:srgbClr val="0070C0"/>
                </a:solidFill>
              </a:rPr>
              <a:t>European Parliament Resolution of 9 July 2015</a:t>
            </a:r>
            <a:r>
              <a:rPr lang="en-GB" dirty="0"/>
              <a:t>, point 45, suggests </a:t>
            </a:r>
            <a:r>
              <a:rPr lang="en-GB" i="1" dirty="0"/>
              <a:t>"a review of the liability of service providers and intermediaries in order to clarify their legal status and liability with regard to copyright </a:t>
            </a:r>
            <a:r>
              <a:rPr lang="en-GB" i="1" dirty="0" smtClean="0"/>
              <a:t>(...)"</a:t>
            </a:r>
            <a:r>
              <a:rPr lang="en-GB" dirty="0" smtClean="0"/>
              <a:t>;</a:t>
            </a:r>
          </a:p>
          <a:p>
            <a:pPr algn="just"/>
            <a:endParaRPr lang="en-GB" dirty="0" smtClean="0"/>
          </a:p>
          <a:p>
            <a:pPr algn="just"/>
            <a:r>
              <a:rPr lang="en-GB" dirty="0" smtClean="0"/>
              <a:t> </a:t>
            </a:r>
            <a:r>
              <a:rPr lang="en-GB" i="1" dirty="0"/>
              <a:t>A Digital Single Market Strategy for Europe</a:t>
            </a:r>
            <a:r>
              <a:rPr lang="en-GB" dirty="0"/>
              <a:t>, </a:t>
            </a:r>
            <a:r>
              <a:rPr lang="en-GB" dirty="0">
                <a:solidFill>
                  <a:srgbClr val="0070C0"/>
                </a:solidFill>
              </a:rPr>
              <a:t>European Commission Communication of 6 May 2015</a:t>
            </a:r>
            <a:r>
              <a:rPr lang="en-GB" dirty="0"/>
              <a:t>, p. 8: </a:t>
            </a:r>
            <a:r>
              <a:rPr lang="en-GB" i="1" dirty="0"/>
              <a:t>"In addition the rules applicable to activities of online intermediaries in relation to copyright protected works require clarification, given in particular the growing involvement of these intermediaries in content distribution.</a:t>
            </a:r>
            <a:r>
              <a:rPr lang="en-GB" dirty="0"/>
              <a:t> </a:t>
            </a:r>
            <a:r>
              <a:rPr lang="en-GB" dirty="0" smtClean="0"/>
              <a:t>“</a:t>
            </a:r>
          </a:p>
          <a:p>
            <a:pPr algn="just"/>
            <a:endParaRPr lang="en-GB" dirty="0" smtClean="0"/>
          </a:p>
          <a:p>
            <a:pPr algn="just"/>
            <a:r>
              <a:rPr lang="en-US" i="1" dirty="0" smtClean="0"/>
              <a:t>Towards a modern, more European copyright framework, </a:t>
            </a:r>
            <a:r>
              <a:rPr lang="en-US" dirty="0" smtClean="0">
                <a:solidFill>
                  <a:srgbClr val="0070C0"/>
                </a:solidFill>
              </a:rPr>
              <a:t>Communication from the commission to the European parliament, the council, the European economic and social committee and the committee of the regions </a:t>
            </a:r>
            <a:r>
              <a:rPr lang="en-GB" dirty="0" smtClean="0">
                <a:solidFill>
                  <a:srgbClr val="0070C0"/>
                </a:solidFill>
              </a:rPr>
              <a:t>of 9 December 2015, </a:t>
            </a:r>
            <a:r>
              <a:rPr lang="en-GB" dirty="0" smtClean="0"/>
              <a:t>p. 9 : “</a:t>
            </a:r>
            <a:r>
              <a:rPr lang="en-US" i="1" dirty="0"/>
              <a:t>There is, however, growing concern about whether the current EU copyright rules make sure that the value generated by some of the new forms of online content distribution is fairly shared, especially where right holders cannot set licensing terms and negotiate on a fair basis with potential users. This state of affairs is not compatible with the digital single market’s ambition to deliver opportunities for all and to </a:t>
            </a:r>
            <a:r>
              <a:rPr lang="en-US" i="1" dirty="0" err="1"/>
              <a:t>recognise</a:t>
            </a:r>
            <a:r>
              <a:rPr lang="en-US" i="1" dirty="0"/>
              <a:t> the value of content and of the investment that goes into it. </a:t>
            </a:r>
            <a:r>
              <a:rPr lang="en-US" dirty="0" smtClean="0"/>
              <a:t>“</a:t>
            </a:r>
            <a:endParaRPr lang="fr-FR" i="1" dirty="0"/>
          </a:p>
        </p:txBody>
      </p:sp>
      <p:sp>
        <p:nvSpPr>
          <p:cNvPr id="4" name="Espace réservé du pied de page 3"/>
          <p:cNvSpPr>
            <a:spLocks noGrp="1"/>
          </p:cNvSpPr>
          <p:nvPr>
            <p:ph type="ftr" sz="quarter" idx="11"/>
          </p:nvPr>
        </p:nvSpPr>
        <p:spPr/>
        <p:txBody>
          <a:bodyPr/>
          <a:lstStyle/>
          <a:p>
            <a:r>
              <a:rPr lang="fr-FR" smtClean="0"/>
              <a:t>Pierre Sirinelli - BVA-ABA - Bruxelles – 15 janvier 2016</a:t>
            </a:r>
            <a:endParaRPr lang="fr-FR"/>
          </a:p>
        </p:txBody>
      </p:sp>
      <p:sp>
        <p:nvSpPr>
          <p:cNvPr id="5" name="Espace réservé du numéro de diapositive 4"/>
          <p:cNvSpPr>
            <a:spLocks noGrp="1"/>
          </p:cNvSpPr>
          <p:nvPr>
            <p:ph type="sldNum" sz="quarter" idx="12"/>
          </p:nvPr>
        </p:nvSpPr>
        <p:spPr/>
        <p:txBody>
          <a:bodyPr/>
          <a:lstStyle/>
          <a:p>
            <a:fld id="{BBA1F220-D351-4CE6-ABD7-31E97A24122F}" type="slidenum">
              <a:rPr lang="fr-FR" smtClean="0"/>
              <a:t>9</a:t>
            </a:fld>
            <a:endParaRPr lang="fr-FR"/>
          </a:p>
        </p:txBody>
      </p:sp>
    </p:spTree>
    <p:extLst>
      <p:ext uri="{BB962C8B-B14F-4D97-AF65-F5344CB8AC3E}">
        <p14:creationId xmlns:p14="http://schemas.microsoft.com/office/powerpoint/2010/main" val="264427871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221</TotalTime>
  <Words>1799</Words>
  <Application>Microsoft Office PowerPoint</Application>
  <PresentationFormat>Widescreen</PresentationFormat>
  <Paragraphs>180</Paragraphs>
  <Slides>23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 Unicode MS</vt:lpstr>
      <vt:lpstr>Arial</vt:lpstr>
      <vt:lpstr>Calibri</vt:lpstr>
      <vt:lpstr>Calibri Light</vt:lpstr>
      <vt:lpstr>Wingdings</vt:lpstr>
      <vt:lpstr>Thème Office</vt:lpstr>
      <vt:lpstr>The efficiency of the right of communication to the public to the test of Article 14 of Directive 2000/31 on electronic commerce </vt:lpstr>
      <vt:lpstr>Conclusions of the report  presented to the Board of the French literary and artistic property  and handed over to the French Minister of culture  November 3, 2015 </vt:lpstr>
      <vt:lpstr>Main questions</vt:lpstr>
      <vt:lpstr> </vt:lpstr>
      <vt:lpstr>Questions</vt:lpstr>
      <vt:lpstr>Positions expressed (1)</vt:lpstr>
      <vt:lpstr>Positions expressed (2)</vt:lpstr>
      <vt:lpstr>Basis of requests for change</vt:lpstr>
      <vt:lpstr>E.U.</vt:lpstr>
      <vt:lpstr>Types of intervention</vt:lpstr>
      <vt:lpstr>The content of the new legislation ? – 1 - Choices</vt:lpstr>
      <vt:lpstr>The content of the new legislation ?  – 2 - Drafting proposals</vt:lpstr>
      <vt:lpstr>PowerPoint Presentation</vt:lpstr>
      <vt:lpstr>PowerPoint Presentation</vt:lpstr>
      <vt:lpstr>PowerPoint Presentation</vt:lpstr>
      <vt:lpstr>Observations</vt:lpstr>
      <vt:lpstr>Observations</vt:lpstr>
      <vt:lpstr>Observations</vt:lpstr>
      <vt:lpstr>More observations</vt:lpstr>
      <vt:lpstr>More observations</vt:lpstr>
      <vt:lpstr>Consequences 1 - Agreements?</vt:lpstr>
      <vt:lpstr>Consequences 2 – Prohibition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efficiency of the right of communication to the public to the test of Article 14 of Directive 2000/31 on electronic commerce</dc:title>
  <dc:creator>Pierre Sirinelli</dc:creator>
  <cp:lastModifiedBy>Sébastien Witmeur</cp:lastModifiedBy>
  <cp:revision>58</cp:revision>
  <dcterms:created xsi:type="dcterms:W3CDTF">2016-01-12T08:19:46Z</dcterms:created>
  <dcterms:modified xsi:type="dcterms:W3CDTF">2016-01-14T13:28:22Z</dcterms:modified>
</cp:coreProperties>
</file>