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65" r:id="rId3"/>
    <p:sldId id="278" r:id="rId4"/>
    <p:sldId id="258" r:id="rId5"/>
    <p:sldId id="259" r:id="rId6"/>
    <p:sldId id="266" r:id="rId7"/>
    <p:sldId id="267" r:id="rId8"/>
    <p:sldId id="269" r:id="rId9"/>
    <p:sldId id="270" r:id="rId10"/>
    <p:sldId id="268" r:id="rId11"/>
    <p:sldId id="260" r:id="rId12"/>
    <p:sldId id="274" r:id="rId13"/>
    <p:sldId id="275" r:id="rId14"/>
    <p:sldId id="277" r:id="rId15"/>
    <p:sldId id="276" r:id="rId16"/>
    <p:sldId id="282" r:id="rId17"/>
    <p:sldId id="283" r:id="rId18"/>
    <p:sldId id="279" r:id="rId19"/>
    <p:sldId id="286" r:id="rId20"/>
    <p:sldId id="285" r:id="rId21"/>
    <p:sldId id="290" r:id="rId22"/>
    <p:sldId id="261" r:id="rId23"/>
    <p:sldId id="287" r:id="rId24"/>
    <p:sldId id="271" r:id="rId25"/>
    <p:sldId id="272" r:id="rId26"/>
    <p:sldId id="289" r:id="rId27"/>
    <p:sldId id="288" r:id="rId28"/>
    <p:sldId id="273" r:id="rId29"/>
    <p:sldId id="263" r:id="rId30"/>
    <p:sldId id="264"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892" autoAdjust="0"/>
  </p:normalViewPr>
  <p:slideViewPr>
    <p:cSldViewPr>
      <p:cViewPr varScale="1">
        <p:scale>
          <a:sx n="53" d="100"/>
          <a:sy n="53" d="100"/>
        </p:scale>
        <p:origin x="107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1A8835-6DE3-4BDA-A837-26A4EC5A74A3}" type="datetimeFigureOut">
              <a:rPr lang="en-GB" smtClean="0"/>
              <a:pPr/>
              <a:t>14/01/2016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F5007E-35A0-4A60-B6F4-CCFC22AD467A}" type="slidenum">
              <a:rPr lang="en-GB" smtClean="0"/>
              <a:pPr/>
              <a:t>‹#›</a:t>
            </a:fld>
            <a:endParaRPr lang="en-GB"/>
          </a:p>
        </p:txBody>
      </p:sp>
    </p:spTree>
    <p:extLst>
      <p:ext uri="{BB962C8B-B14F-4D97-AF65-F5344CB8AC3E}">
        <p14:creationId xmlns:p14="http://schemas.microsoft.com/office/powerpoint/2010/main" val="442332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5F5007E-35A0-4A60-B6F4-CCFC22AD467A}" type="slidenum">
              <a:rPr lang="en-GB" smtClean="0"/>
              <a:pPr/>
              <a:t>1</a:t>
            </a:fld>
            <a:endParaRPr lang="en-GB"/>
          </a:p>
        </p:txBody>
      </p:sp>
    </p:spTree>
    <p:extLst>
      <p:ext uri="{BB962C8B-B14F-4D97-AF65-F5344CB8AC3E}">
        <p14:creationId xmlns:p14="http://schemas.microsoft.com/office/powerpoint/2010/main" val="3115948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5F5007E-35A0-4A60-B6F4-CCFC22AD467A}" type="slidenum">
              <a:rPr lang="en-GB" smtClean="0"/>
              <a:pPr/>
              <a:t>20</a:t>
            </a:fld>
            <a:endParaRPr lang="en-GB"/>
          </a:p>
        </p:txBody>
      </p:sp>
    </p:spTree>
    <p:extLst>
      <p:ext uri="{BB962C8B-B14F-4D97-AF65-F5344CB8AC3E}">
        <p14:creationId xmlns:p14="http://schemas.microsoft.com/office/powerpoint/2010/main" val="29523494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5F5007E-35A0-4A60-B6F4-CCFC22AD467A}" type="slidenum">
              <a:rPr lang="en-GB" smtClean="0"/>
              <a:pPr/>
              <a:t>22</a:t>
            </a:fld>
            <a:endParaRPr lang="en-GB"/>
          </a:p>
        </p:txBody>
      </p:sp>
    </p:spTree>
    <p:extLst>
      <p:ext uri="{BB962C8B-B14F-4D97-AF65-F5344CB8AC3E}">
        <p14:creationId xmlns:p14="http://schemas.microsoft.com/office/powerpoint/2010/main" val="28991409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E5F5007E-35A0-4A60-B6F4-CCFC22AD467A}" type="slidenum">
              <a:rPr lang="en-GB" smtClean="0"/>
              <a:pPr/>
              <a:t>23</a:t>
            </a:fld>
            <a:endParaRPr lang="en-GB"/>
          </a:p>
        </p:txBody>
      </p:sp>
    </p:spTree>
    <p:extLst>
      <p:ext uri="{BB962C8B-B14F-4D97-AF65-F5344CB8AC3E}">
        <p14:creationId xmlns:p14="http://schemas.microsoft.com/office/powerpoint/2010/main" val="34645242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5F5007E-35A0-4A60-B6F4-CCFC22AD467A}" type="slidenum">
              <a:rPr lang="en-GB" smtClean="0"/>
              <a:pPr/>
              <a:t>24</a:t>
            </a:fld>
            <a:endParaRPr lang="en-GB"/>
          </a:p>
        </p:txBody>
      </p:sp>
    </p:spTree>
    <p:extLst>
      <p:ext uri="{BB962C8B-B14F-4D97-AF65-F5344CB8AC3E}">
        <p14:creationId xmlns:p14="http://schemas.microsoft.com/office/powerpoint/2010/main" val="33570170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Comes from </a:t>
            </a:r>
            <a:r>
              <a:rPr lang="en-GB" dirty="0" err="1" smtClean="0"/>
              <a:t>Karapapa</a:t>
            </a:r>
            <a:r>
              <a:rPr lang="en-GB" dirty="0" smtClean="0"/>
              <a:t> IPQ article.</a:t>
            </a:r>
            <a:endParaRPr lang="en-GB" dirty="0"/>
          </a:p>
        </p:txBody>
      </p:sp>
      <p:sp>
        <p:nvSpPr>
          <p:cNvPr id="4" name="Slide Number Placeholder 3"/>
          <p:cNvSpPr>
            <a:spLocks noGrp="1"/>
          </p:cNvSpPr>
          <p:nvPr>
            <p:ph type="sldNum" sz="quarter" idx="10"/>
          </p:nvPr>
        </p:nvSpPr>
        <p:spPr/>
        <p:txBody>
          <a:bodyPr/>
          <a:lstStyle/>
          <a:p>
            <a:fld id="{E5F5007E-35A0-4A60-B6F4-CCFC22AD467A}" type="slidenum">
              <a:rPr lang="en-GB" smtClean="0"/>
              <a:pPr/>
              <a:t>25</a:t>
            </a:fld>
            <a:endParaRPr lang="en-GB"/>
          </a:p>
        </p:txBody>
      </p:sp>
    </p:spTree>
    <p:extLst>
      <p:ext uri="{BB962C8B-B14F-4D97-AF65-F5344CB8AC3E}">
        <p14:creationId xmlns:p14="http://schemas.microsoft.com/office/powerpoint/2010/main" val="17535151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637079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5F5007E-35A0-4A60-B6F4-CCFC22AD467A}" type="slidenum">
              <a:rPr lang="en-GB" smtClean="0"/>
              <a:pPr/>
              <a:t>4</a:t>
            </a:fld>
            <a:endParaRPr lang="en-GB"/>
          </a:p>
        </p:txBody>
      </p:sp>
    </p:spTree>
    <p:extLst>
      <p:ext uri="{BB962C8B-B14F-4D97-AF65-F5344CB8AC3E}">
        <p14:creationId xmlns:p14="http://schemas.microsoft.com/office/powerpoint/2010/main" val="12426099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err="1" smtClean="0"/>
          </a:p>
        </p:txBody>
      </p:sp>
      <p:sp>
        <p:nvSpPr>
          <p:cNvPr id="4" name="Slide Number Placeholder 3"/>
          <p:cNvSpPr>
            <a:spLocks noGrp="1"/>
          </p:cNvSpPr>
          <p:nvPr>
            <p:ph type="sldNum" sz="quarter" idx="10"/>
          </p:nvPr>
        </p:nvSpPr>
        <p:spPr/>
        <p:txBody>
          <a:bodyPr/>
          <a:lstStyle/>
          <a:p>
            <a:fld id="{E5F5007E-35A0-4A60-B6F4-CCFC22AD467A}" type="slidenum">
              <a:rPr lang="en-GB" smtClean="0"/>
              <a:pPr/>
              <a:t>5</a:t>
            </a:fld>
            <a:endParaRPr lang="en-GB"/>
          </a:p>
        </p:txBody>
      </p:sp>
    </p:spTree>
    <p:extLst>
      <p:ext uri="{BB962C8B-B14F-4D97-AF65-F5344CB8AC3E}">
        <p14:creationId xmlns:p14="http://schemas.microsoft.com/office/powerpoint/2010/main" val="1519406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b="1" dirty="0" smtClean="0"/>
          </a:p>
          <a:p>
            <a:endParaRPr lang="en-GB" dirty="0"/>
          </a:p>
        </p:txBody>
      </p:sp>
      <p:sp>
        <p:nvSpPr>
          <p:cNvPr id="4" name="Slide Number Placeholder 3"/>
          <p:cNvSpPr>
            <a:spLocks noGrp="1"/>
          </p:cNvSpPr>
          <p:nvPr>
            <p:ph type="sldNum" sz="quarter" idx="10"/>
          </p:nvPr>
        </p:nvSpPr>
        <p:spPr/>
        <p:txBody>
          <a:bodyPr/>
          <a:lstStyle/>
          <a:p>
            <a:fld id="{E5F5007E-35A0-4A60-B6F4-CCFC22AD467A}" type="slidenum">
              <a:rPr lang="en-GB" smtClean="0"/>
              <a:pPr/>
              <a:t>6</a:t>
            </a:fld>
            <a:endParaRPr lang="en-GB"/>
          </a:p>
        </p:txBody>
      </p:sp>
    </p:spTree>
    <p:extLst>
      <p:ext uri="{BB962C8B-B14F-4D97-AF65-F5344CB8AC3E}">
        <p14:creationId xmlns:p14="http://schemas.microsoft.com/office/powerpoint/2010/main" val="40509403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5F5007E-35A0-4A60-B6F4-CCFC22AD467A}" type="slidenum">
              <a:rPr lang="en-GB" smtClean="0"/>
              <a:pPr/>
              <a:t>9</a:t>
            </a:fld>
            <a:endParaRPr lang="en-GB"/>
          </a:p>
        </p:txBody>
      </p:sp>
    </p:spTree>
    <p:extLst>
      <p:ext uri="{BB962C8B-B14F-4D97-AF65-F5344CB8AC3E}">
        <p14:creationId xmlns:p14="http://schemas.microsoft.com/office/powerpoint/2010/main" val="39968994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5F5007E-35A0-4A60-B6F4-CCFC22AD467A}" type="slidenum">
              <a:rPr lang="en-GB" smtClean="0"/>
              <a:pPr/>
              <a:t>10</a:t>
            </a:fld>
            <a:endParaRPr lang="en-GB"/>
          </a:p>
        </p:txBody>
      </p:sp>
    </p:spTree>
    <p:extLst>
      <p:ext uri="{BB962C8B-B14F-4D97-AF65-F5344CB8AC3E}">
        <p14:creationId xmlns:p14="http://schemas.microsoft.com/office/powerpoint/2010/main" val="32541500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5F5007E-35A0-4A60-B6F4-CCFC22AD467A}" type="slidenum">
              <a:rPr lang="en-GB" smtClean="0"/>
              <a:pPr/>
              <a:t>15</a:t>
            </a:fld>
            <a:endParaRPr lang="en-GB"/>
          </a:p>
        </p:txBody>
      </p:sp>
    </p:spTree>
    <p:extLst>
      <p:ext uri="{BB962C8B-B14F-4D97-AF65-F5344CB8AC3E}">
        <p14:creationId xmlns:p14="http://schemas.microsoft.com/office/powerpoint/2010/main" val="171114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5F5007E-35A0-4A60-B6F4-CCFC22AD467A}" type="slidenum">
              <a:rPr lang="en-GB" smtClean="0"/>
              <a:pPr/>
              <a:t>18</a:t>
            </a:fld>
            <a:endParaRPr lang="en-GB"/>
          </a:p>
        </p:txBody>
      </p:sp>
    </p:spTree>
    <p:extLst>
      <p:ext uri="{BB962C8B-B14F-4D97-AF65-F5344CB8AC3E}">
        <p14:creationId xmlns:p14="http://schemas.microsoft.com/office/powerpoint/2010/main" val="4440202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5F5007E-35A0-4A60-B6F4-CCFC22AD467A}" type="slidenum">
              <a:rPr lang="en-GB" smtClean="0"/>
              <a:pPr/>
              <a:t>19</a:t>
            </a:fld>
            <a:endParaRPr lang="en-GB"/>
          </a:p>
        </p:txBody>
      </p:sp>
    </p:spTree>
    <p:extLst>
      <p:ext uri="{BB962C8B-B14F-4D97-AF65-F5344CB8AC3E}">
        <p14:creationId xmlns:p14="http://schemas.microsoft.com/office/powerpoint/2010/main" val="842603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0D03413-177F-49DC-90D6-7AEFCA44BDEB}" type="datetimeFigureOut">
              <a:rPr lang="en-GB" smtClean="0"/>
              <a:pPr/>
              <a:t>14/01/2016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F89D33-D176-45E8-AE31-F6BC5230E5E3}"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0D03413-177F-49DC-90D6-7AEFCA44BDEB}" type="datetimeFigureOut">
              <a:rPr lang="en-GB" smtClean="0"/>
              <a:pPr/>
              <a:t>14/01/2016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F89D33-D176-45E8-AE31-F6BC5230E5E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0D03413-177F-49DC-90D6-7AEFCA44BDEB}" type="datetimeFigureOut">
              <a:rPr lang="en-GB" smtClean="0"/>
              <a:pPr/>
              <a:t>14/01/2016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F89D33-D176-45E8-AE31-F6BC5230E5E3}"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0D03413-177F-49DC-90D6-7AEFCA44BDEB}" type="datetimeFigureOut">
              <a:rPr lang="en-GB" smtClean="0"/>
              <a:pPr/>
              <a:t>14/01/2016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F89D33-D176-45E8-AE31-F6BC5230E5E3}"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D03413-177F-49DC-90D6-7AEFCA44BDEB}" type="datetimeFigureOut">
              <a:rPr lang="en-GB" smtClean="0"/>
              <a:pPr/>
              <a:t>14/01/2016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F89D33-D176-45E8-AE31-F6BC5230E5E3}"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0D03413-177F-49DC-90D6-7AEFCA44BDEB}" type="datetimeFigureOut">
              <a:rPr lang="en-GB" smtClean="0"/>
              <a:pPr/>
              <a:t>14/01/2016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F89D33-D176-45E8-AE31-F6BC5230E5E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0D03413-177F-49DC-90D6-7AEFCA44BDEB}" type="datetimeFigureOut">
              <a:rPr lang="en-GB" smtClean="0"/>
              <a:pPr/>
              <a:t>14/01/2016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1F89D33-D176-45E8-AE31-F6BC5230E5E3}"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0D03413-177F-49DC-90D6-7AEFCA44BDEB}" type="datetimeFigureOut">
              <a:rPr lang="en-GB" smtClean="0"/>
              <a:pPr/>
              <a:t>14/01/2016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1F89D33-D176-45E8-AE31-F6BC5230E5E3}"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D03413-177F-49DC-90D6-7AEFCA44BDEB}" type="datetimeFigureOut">
              <a:rPr lang="en-GB" smtClean="0"/>
              <a:pPr/>
              <a:t>14/01/2016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1F89D33-D176-45E8-AE31-F6BC5230E5E3}"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D03413-177F-49DC-90D6-7AEFCA44BDEB}" type="datetimeFigureOut">
              <a:rPr lang="en-GB" smtClean="0"/>
              <a:pPr/>
              <a:t>14/01/2016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F89D33-D176-45E8-AE31-F6BC5230E5E3}"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D03413-177F-49DC-90D6-7AEFCA44BDEB}" type="datetimeFigureOut">
              <a:rPr lang="en-GB" smtClean="0"/>
              <a:pPr/>
              <a:t>14/01/2016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F89D33-D176-45E8-AE31-F6BC5230E5E3}"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D03413-177F-49DC-90D6-7AEFCA44BDEB}" type="datetimeFigureOut">
              <a:rPr lang="en-GB" smtClean="0"/>
              <a:pPr/>
              <a:t>14/01/2016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F89D33-D176-45E8-AE31-F6BC5230E5E3}"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wipo.int/" TargetMode="External"/><Relationship Id="rId2"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3" Type="http://schemas.openxmlformats.org/officeDocument/2006/relationships/hyperlink" Target="http://www.nottingham.ac.uk/law/people/estelle.derclaye"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hyperlink" Target="mailto:Estelle.derclaye@nottingham.ac.uk" TargetMode="External"/><Relationship Id="rId4" Type="http://schemas.openxmlformats.org/officeDocument/2006/relationships/hyperlink" Target="mailto:ederclaye@hotmail.co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smtClean="0"/>
              <a:t>Software and databases: </a:t>
            </a:r>
            <a:br>
              <a:rPr lang="en-GB" b="1" dirty="0" smtClean="0"/>
            </a:br>
            <a:r>
              <a:rPr lang="en-GB" b="1" i="1" dirty="0" err="1" smtClean="0"/>
              <a:t>Lex</a:t>
            </a:r>
            <a:r>
              <a:rPr lang="en-GB" b="1" i="1" dirty="0" smtClean="0"/>
              <a:t> </a:t>
            </a:r>
            <a:r>
              <a:rPr lang="en-GB" b="1" i="1" dirty="0" err="1"/>
              <a:t>specialis</a:t>
            </a:r>
            <a:r>
              <a:rPr lang="en-GB" b="1" dirty="0"/>
              <a:t> </a:t>
            </a:r>
            <a:r>
              <a:rPr lang="en-GB" b="1" dirty="0" smtClean="0"/>
              <a:t>for acts </a:t>
            </a:r>
            <a:r>
              <a:rPr lang="en-GB" b="1" dirty="0"/>
              <a:t>of communication to the public</a:t>
            </a:r>
            <a:r>
              <a:rPr lang="en-GB" b="1" dirty="0" smtClean="0"/>
              <a:t>?</a:t>
            </a:r>
            <a:endParaRPr lang="en-GB" dirty="0"/>
          </a:p>
        </p:txBody>
      </p:sp>
      <p:sp>
        <p:nvSpPr>
          <p:cNvPr id="3" name="Subtitle 2"/>
          <p:cNvSpPr>
            <a:spLocks noGrp="1"/>
          </p:cNvSpPr>
          <p:nvPr>
            <p:ph type="subTitle" idx="1"/>
          </p:nvPr>
        </p:nvSpPr>
        <p:spPr>
          <a:xfrm>
            <a:off x="1371600" y="4268688"/>
            <a:ext cx="6400800" cy="1752600"/>
          </a:xfrm>
        </p:spPr>
        <p:txBody>
          <a:bodyPr>
            <a:normAutofit lnSpcReduction="10000"/>
          </a:bodyPr>
          <a:lstStyle/>
          <a:p>
            <a:pPr>
              <a:lnSpc>
                <a:spcPct val="80000"/>
              </a:lnSpc>
            </a:pPr>
            <a:r>
              <a:rPr lang="en-US" b="1" i="1" dirty="0" smtClean="0">
                <a:solidFill>
                  <a:srgbClr val="898989"/>
                </a:solidFill>
              </a:rPr>
              <a:t>Estelle Derclaye</a:t>
            </a:r>
          </a:p>
          <a:p>
            <a:pPr>
              <a:lnSpc>
                <a:spcPct val="80000"/>
              </a:lnSpc>
            </a:pPr>
            <a:r>
              <a:rPr lang="en-US" dirty="0" smtClean="0">
                <a:solidFill>
                  <a:srgbClr val="898989"/>
                </a:solidFill>
              </a:rPr>
              <a:t>Professor of Intellectual Property law, University of Nottingham</a:t>
            </a:r>
          </a:p>
          <a:p>
            <a:r>
              <a:rPr lang="en-GB" dirty="0" smtClean="0"/>
              <a:t>15 January 2016, ABA, Brussels</a:t>
            </a:r>
            <a:endParaRPr lang="en-GB" dirty="0"/>
          </a:p>
        </p:txBody>
      </p:sp>
      <p:pic>
        <p:nvPicPr>
          <p:cNvPr id="38914" name="Picture 2" descr="cd, disc, install, setup, software icon"/>
          <p:cNvPicPr>
            <a:picLocks noChangeAspect="1" noChangeArrowheads="1"/>
          </p:cNvPicPr>
          <p:nvPr/>
        </p:nvPicPr>
        <p:blipFill>
          <a:blip r:embed="rId3" cstate="print"/>
          <a:srcRect/>
          <a:stretch>
            <a:fillRect/>
          </a:stretch>
        </p:blipFill>
        <p:spPr bwMode="auto">
          <a:xfrm>
            <a:off x="0" y="0"/>
            <a:ext cx="1916832" cy="1916832"/>
          </a:xfrm>
          <a:prstGeom prst="rect">
            <a:avLst/>
          </a:prstGeom>
          <a:noFill/>
        </p:spPr>
      </p:pic>
      <p:pic>
        <p:nvPicPr>
          <p:cNvPr id="38916" name="Picture 4" descr="C:\Users\Owner\Desktop\logo-gaspedaal-100.png"/>
          <p:cNvPicPr>
            <a:picLocks noChangeAspect="1" noChangeArrowheads="1"/>
          </p:cNvPicPr>
          <p:nvPr/>
        </p:nvPicPr>
        <p:blipFill>
          <a:blip r:embed="rId4" cstate="print"/>
          <a:srcRect/>
          <a:stretch>
            <a:fillRect/>
          </a:stretch>
        </p:blipFill>
        <p:spPr bwMode="auto">
          <a:xfrm>
            <a:off x="7874000" y="5301208"/>
            <a:ext cx="1270000" cy="11811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Infosoc</a:t>
            </a:r>
            <a:r>
              <a:rPr lang="en-GB" dirty="0" smtClean="0"/>
              <a:t> directive </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Art. 3 </a:t>
            </a:r>
            <a:r>
              <a:rPr lang="en-GB" dirty="0" err="1" smtClean="0"/>
              <a:t>cttp</a:t>
            </a:r>
            <a:r>
              <a:rPr lang="en-GB" dirty="0" smtClean="0"/>
              <a:t> includes making available right</a:t>
            </a:r>
          </a:p>
          <a:p>
            <a:r>
              <a:rPr lang="en-GB" dirty="0" smtClean="0"/>
              <a:t>Article 4 - Distribution right</a:t>
            </a:r>
          </a:p>
          <a:p>
            <a:r>
              <a:rPr lang="en-GB" dirty="0" smtClean="0"/>
              <a:t>1. Member States shall provide for authors, in respect of the original of their works or of copies thereof, the exclusive right to authorise or prohibit any form of distribution to the public by </a:t>
            </a:r>
            <a:r>
              <a:rPr lang="en-GB" u="sng" dirty="0" smtClean="0"/>
              <a:t>sale or otherwise</a:t>
            </a:r>
            <a:r>
              <a:rPr lang="en-GB" dirty="0" smtClean="0"/>
              <a:t>.</a:t>
            </a:r>
          </a:p>
          <a:p>
            <a:r>
              <a:rPr lang="en-GB" dirty="0" smtClean="0"/>
              <a:t>2. The distribution right shall not be exhausted within the Community in respect of the original or copies of the work, except where the </a:t>
            </a:r>
            <a:r>
              <a:rPr lang="en-GB" u="sng" dirty="0" smtClean="0"/>
              <a:t>first sale or other transfer of ownership</a:t>
            </a:r>
            <a:r>
              <a:rPr lang="en-GB" dirty="0" smtClean="0"/>
              <a:t> in the Community of that object is made by the </a:t>
            </a:r>
            <a:r>
              <a:rPr lang="en-GB" dirty="0" err="1" smtClean="0"/>
              <a:t>rightholder</a:t>
            </a:r>
            <a:r>
              <a:rPr lang="en-GB" dirty="0" smtClean="0"/>
              <a:t> or with his consent.</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Art. 6 WCT</a:t>
            </a:r>
            <a:endParaRPr lang="en-GB" dirty="0"/>
          </a:p>
        </p:txBody>
      </p:sp>
      <p:sp>
        <p:nvSpPr>
          <p:cNvPr id="3" name="Content Placeholder 2"/>
          <p:cNvSpPr>
            <a:spLocks noGrp="1"/>
          </p:cNvSpPr>
          <p:nvPr>
            <p:ph idx="1"/>
          </p:nvPr>
        </p:nvSpPr>
        <p:spPr/>
        <p:txBody>
          <a:bodyPr>
            <a:normAutofit fontScale="85000" lnSpcReduction="10000"/>
          </a:bodyPr>
          <a:lstStyle/>
          <a:p>
            <a:r>
              <a:rPr lang="el-GR" dirty="0" smtClean="0"/>
              <a:t>(1) Authors of literary and artistic works shall enjoy the exclusive right of authorizing the making available to the public of the original and copies of their works through </a:t>
            </a:r>
            <a:r>
              <a:rPr lang="el-GR" u="sng" dirty="0" smtClean="0"/>
              <a:t>sale</a:t>
            </a:r>
            <a:r>
              <a:rPr lang="en-GB" u="sng" dirty="0" smtClean="0"/>
              <a:t> </a:t>
            </a:r>
            <a:r>
              <a:rPr lang="el-GR" u="sng" dirty="0" smtClean="0"/>
              <a:t>or other transfer of ownership</a:t>
            </a:r>
            <a:r>
              <a:rPr lang="el-GR" dirty="0" smtClean="0"/>
              <a:t>.</a:t>
            </a:r>
            <a:endParaRPr lang="en-GB" dirty="0" smtClean="0"/>
          </a:p>
          <a:p>
            <a:r>
              <a:rPr lang="el-GR" dirty="0" smtClean="0"/>
              <a:t>(2) Nothing in this Treaty shall affect the </a:t>
            </a:r>
            <a:r>
              <a:rPr lang="el-GR" u="sng" dirty="0" smtClean="0"/>
              <a:t>freedom</a:t>
            </a:r>
            <a:r>
              <a:rPr lang="el-GR" dirty="0" smtClean="0"/>
              <a:t> of Contracting Parties to determine the </a:t>
            </a:r>
            <a:r>
              <a:rPr lang="el-GR" u="sng" dirty="0" smtClean="0"/>
              <a:t>conditions</a:t>
            </a:r>
            <a:r>
              <a:rPr lang="el-GR" dirty="0" smtClean="0"/>
              <a:t>, if any, under which the exhaustion of the right in paragraph (1) applies</a:t>
            </a:r>
            <a:r>
              <a:rPr lang="en-GB" dirty="0" smtClean="0"/>
              <a:t> </a:t>
            </a:r>
            <a:r>
              <a:rPr lang="en-GB" u="sng" dirty="0" smtClean="0"/>
              <a:t>after the first sale or other transfer of ownership </a:t>
            </a:r>
            <a:r>
              <a:rPr lang="en-GB" dirty="0" smtClean="0"/>
              <a:t>of the original or a copy of the work with the authorization of the author. </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Agreed Statement of WCT concerning arts 6 and 7 </a:t>
            </a:r>
            <a:endParaRPr lang="en-GB" dirty="0"/>
          </a:p>
        </p:txBody>
      </p:sp>
      <p:sp>
        <p:nvSpPr>
          <p:cNvPr id="3" name="Content Placeholder 2"/>
          <p:cNvSpPr>
            <a:spLocks noGrp="1"/>
          </p:cNvSpPr>
          <p:nvPr>
            <p:ph idx="1"/>
          </p:nvPr>
        </p:nvSpPr>
        <p:spPr/>
        <p:txBody>
          <a:bodyPr/>
          <a:lstStyle/>
          <a:p>
            <a:r>
              <a:rPr lang="en-GB" dirty="0" smtClean="0"/>
              <a:t>As used in these Articles, the expressions "copies" and "original and copies", being subject to the right of distribution and the right of rental under the said Articles, refer </a:t>
            </a:r>
            <a:r>
              <a:rPr lang="en-GB" u="sng" dirty="0" smtClean="0"/>
              <a:t>exclusively to fixed copies that can be put into circulation as tangible objects.</a:t>
            </a:r>
            <a:endParaRPr lang="en-GB" u="sn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7544" y="2636912"/>
            <a:ext cx="8229600" cy="1143000"/>
          </a:xfrm>
        </p:spPr>
        <p:txBody>
          <a:bodyPr/>
          <a:lstStyle/>
          <a:p>
            <a:r>
              <a:rPr lang="en-GB" dirty="0" smtClean="0"/>
              <a:t>Case law</a:t>
            </a:r>
            <a:endParaRPr lang="en-GB" dirty="0"/>
          </a:p>
        </p:txBody>
      </p:sp>
      <p:pic>
        <p:nvPicPr>
          <p:cNvPr id="24578" name="Picture 2" descr="Logo usedSoft"/>
          <p:cNvPicPr>
            <a:picLocks noChangeAspect="1" noChangeArrowheads="1"/>
          </p:cNvPicPr>
          <p:nvPr/>
        </p:nvPicPr>
        <p:blipFill>
          <a:blip r:embed="rId2" cstate="print"/>
          <a:srcRect/>
          <a:stretch>
            <a:fillRect/>
          </a:stretch>
        </p:blipFill>
        <p:spPr bwMode="auto">
          <a:xfrm>
            <a:off x="181372" y="146720"/>
            <a:ext cx="3238500" cy="762000"/>
          </a:xfrm>
          <a:prstGeom prst="rect">
            <a:avLst/>
          </a:prstGeom>
          <a:noFill/>
        </p:spPr>
      </p:pic>
      <p:pic>
        <p:nvPicPr>
          <p:cNvPr id="24582" name="Picture 6"/>
          <p:cNvPicPr>
            <a:picLocks noChangeAspect="1" noChangeArrowheads="1"/>
          </p:cNvPicPr>
          <p:nvPr/>
        </p:nvPicPr>
        <p:blipFill>
          <a:blip r:embed="rId3" cstate="print"/>
          <a:srcRect/>
          <a:stretch>
            <a:fillRect/>
          </a:stretch>
        </p:blipFill>
        <p:spPr bwMode="auto">
          <a:xfrm>
            <a:off x="4499992" y="4437112"/>
            <a:ext cx="4562056" cy="234888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err="1" smtClean="0"/>
              <a:t>Usedsoft</a:t>
            </a:r>
            <a:endParaRPr lang="en-GB" i="1" dirty="0"/>
          </a:p>
        </p:txBody>
      </p:sp>
      <p:sp>
        <p:nvSpPr>
          <p:cNvPr id="3" name="Content Placeholder 2"/>
          <p:cNvSpPr>
            <a:spLocks noGrp="1"/>
          </p:cNvSpPr>
          <p:nvPr>
            <p:ph idx="1"/>
          </p:nvPr>
        </p:nvSpPr>
        <p:spPr>
          <a:xfrm>
            <a:off x="457200" y="1600200"/>
            <a:ext cx="8363272" cy="4709120"/>
          </a:xfrm>
        </p:spPr>
        <p:txBody>
          <a:bodyPr>
            <a:normAutofit fontScale="92500" lnSpcReduction="20000"/>
          </a:bodyPr>
          <a:lstStyle/>
          <a:p>
            <a:r>
              <a:rPr lang="en-GB" dirty="0" smtClean="0"/>
              <a:t>Software directive is a </a:t>
            </a:r>
            <a:r>
              <a:rPr lang="en-GB" i="1" dirty="0" err="1" smtClean="0"/>
              <a:t>lex</a:t>
            </a:r>
            <a:r>
              <a:rPr lang="en-GB" i="1" dirty="0" smtClean="0"/>
              <a:t> </a:t>
            </a:r>
            <a:r>
              <a:rPr lang="en-GB" i="1" dirty="0" err="1" smtClean="0"/>
              <a:t>specialis</a:t>
            </a:r>
            <a:r>
              <a:rPr lang="en-GB" i="1" dirty="0" smtClean="0"/>
              <a:t> </a:t>
            </a:r>
            <a:r>
              <a:rPr lang="en-GB" dirty="0" smtClean="0"/>
              <a:t>compared to </a:t>
            </a:r>
            <a:r>
              <a:rPr lang="en-GB" dirty="0" err="1" smtClean="0"/>
              <a:t>infosoc</a:t>
            </a:r>
            <a:r>
              <a:rPr lang="en-GB" dirty="0" smtClean="0"/>
              <a:t> directive (</a:t>
            </a:r>
            <a:r>
              <a:rPr lang="en-GB" dirty="0" err="1" smtClean="0"/>
              <a:t>paras</a:t>
            </a:r>
            <a:r>
              <a:rPr lang="en-GB" dirty="0" smtClean="0"/>
              <a:t> 51 and 56)</a:t>
            </a:r>
          </a:p>
          <a:p>
            <a:r>
              <a:rPr lang="en-GB" dirty="0" smtClean="0"/>
              <a:t>The software directive does not distinguish tangible from intangible copies </a:t>
            </a:r>
            <a:r>
              <a:rPr lang="en-GB" dirty="0" err="1" smtClean="0"/>
              <a:t>ie</a:t>
            </a:r>
            <a:r>
              <a:rPr lang="en-GB" dirty="0" smtClean="0"/>
              <a:t> fixed (</a:t>
            </a:r>
            <a:r>
              <a:rPr lang="en-GB" dirty="0" err="1" smtClean="0"/>
              <a:t>eg</a:t>
            </a:r>
            <a:r>
              <a:rPr lang="en-GB" dirty="0" smtClean="0"/>
              <a:t> on CD-ROM or DVD) or downloaded from the web (</a:t>
            </a:r>
            <a:r>
              <a:rPr lang="en-GB" dirty="0" err="1" smtClean="0"/>
              <a:t>para</a:t>
            </a:r>
            <a:r>
              <a:rPr lang="en-GB" dirty="0" smtClean="0"/>
              <a:t> 55)</a:t>
            </a:r>
          </a:p>
          <a:p>
            <a:r>
              <a:rPr lang="en-GB" dirty="0" smtClean="0"/>
              <a:t>Then </a:t>
            </a:r>
            <a:r>
              <a:rPr lang="en-GB" dirty="0" err="1" smtClean="0"/>
              <a:t>para</a:t>
            </a:r>
            <a:r>
              <a:rPr lang="en-GB" dirty="0" smtClean="0"/>
              <a:t> 60 – very bold: “</a:t>
            </a:r>
            <a:r>
              <a:rPr lang="en-GB" u="sng" dirty="0" smtClean="0"/>
              <a:t>It is true that the concepts used in Directives 2001/29 and 2009/24 must in principle have the same meaning</a:t>
            </a:r>
            <a:r>
              <a:rPr lang="en-GB" dirty="0" smtClean="0"/>
              <a:t> (see Joined Cases C‑403/08 and C‑429/08 </a:t>
            </a:r>
            <a:r>
              <a:rPr lang="en-GB" i="1" dirty="0" smtClean="0"/>
              <a:t>Football Association Premier League</a:t>
            </a:r>
            <a:r>
              <a:rPr lang="en-GB" dirty="0" smtClean="0"/>
              <a:t>, </a:t>
            </a:r>
            <a:r>
              <a:rPr lang="en-GB" dirty="0" err="1" smtClean="0"/>
              <a:t>paras</a:t>
            </a:r>
            <a:r>
              <a:rPr lang="en-GB" dirty="0" smtClean="0"/>
              <a:t> 187 and 188) …</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err="1" smtClean="0"/>
              <a:t>Usedsoft</a:t>
            </a:r>
            <a:r>
              <a:rPr lang="en-GB" i="1" dirty="0" smtClean="0"/>
              <a:t> - </a:t>
            </a:r>
            <a:r>
              <a:rPr lang="en-GB" dirty="0" smtClean="0"/>
              <a:t>Para 60 cont’d</a:t>
            </a:r>
            <a:endParaRPr lang="en-GB" dirty="0"/>
          </a:p>
        </p:txBody>
      </p:sp>
      <p:sp>
        <p:nvSpPr>
          <p:cNvPr id="3" name="Content Placeholder 2"/>
          <p:cNvSpPr>
            <a:spLocks noGrp="1"/>
          </p:cNvSpPr>
          <p:nvPr>
            <p:ph idx="1"/>
          </p:nvPr>
        </p:nvSpPr>
        <p:spPr>
          <a:xfrm>
            <a:off x="457200" y="1484784"/>
            <a:ext cx="8229600" cy="4525963"/>
          </a:xfrm>
        </p:spPr>
        <p:txBody>
          <a:bodyPr>
            <a:noAutofit/>
          </a:bodyPr>
          <a:lstStyle/>
          <a:p>
            <a:r>
              <a:rPr lang="en-GB" sz="2600" dirty="0" smtClean="0"/>
              <a:t>… However, </a:t>
            </a:r>
            <a:r>
              <a:rPr lang="en-GB" sz="2600" u="sng" dirty="0" smtClean="0"/>
              <a:t>even</a:t>
            </a:r>
            <a:r>
              <a:rPr lang="en-GB" sz="2600" dirty="0" smtClean="0"/>
              <a:t> supposing that Article 4(2) of Directive 2001/29, interpreted in the light of recitals 28 and 29 in its preamble and in the light of the Copyright Treaty, which Directive 2001/29 aims to implement (…), </a:t>
            </a:r>
            <a:r>
              <a:rPr lang="en-GB" sz="2600" u="sng" dirty="0" smtClean="0"/>
              <a:t>indicated that, for the works covered by that directive, the exhaustion of the distribution right concerned only tangible objects, </a:t>
            </a:r>
            <a:r>
              <a:rPr lang="en-GB" sz="2600" b="1" u="sng" dirty="0" smtClean="0"/>
              <a:t>that would not be capable of affecting the interpretation of Article 4(2) of Directive 2009/24</a:t>
            </a:r>
            <a:r>
              <a:rPr lang="en-GB" sz="2600" u="sng" dirty="0" smtClean="0"/>
              <a:t>, having regard </a:t>
            </a:r>
            <a:r>
              <a:rPr lang="en-GB" sz="2600" b="1" u="sng" dirty="0" smtClean="0"/>
              <a:t>to the different intention expressed </a:t>
            </a:r>
            <a:r>
              <a:rPr lang="en-GB" sz="2600" u="sng" dirty="0" smtClean="0"/>
              <a:t>by the European Union legislature in the specific context of that directive.”</a:t>
            </a:r>
            <a:endParaRPr lang="en-GB" sz="2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err="1" smtClean="0"/>
              <a:t>Usedsoft</a:t>
            </a:r>
            <a:r>
              <a:rPr lang="en-GB" i="1" dirty="0" smtClean="0"/>
              <a:t> - </a:t>
            </a:r>
            <a:r>
              <a:rPr lang="en-GB" dirty="0" smtClean="0"/>
              <a:t>Para 61</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“It should be added that</a:t>
            </a:r>
            <a:r>
              <a:rPr lang="en-GB" b="1" dirty="0" smtClean="0"/>
              <a:t>, </a:t>
            </a:r>
            <a:r>
              <a:rPr lang="en-GB" b="1" u="sng" dirty="0" smtClean="0"/>
              <a:t>from an economic point of view,</a:t>
            </a:r>
            <a:r>
              <a:rPr lang="en-GB" u="sng" dirty="0" smtClean="0"/>
              <a:t> the sale of a computer program on CD-ROM or DVD and the sale of a program by downloading from the internet are </a:t>
            </a:r>
            <a:r>
              <a:rPr lang="en-GB" b="1" u="sng" dirty="0" smtClean="0"/>
              <a:t>similar</a:t>
            </a:r>
            <a:r>
              <a:rPr lang="en-GB" u="sng" dirty="0" smtClean="0"/>
              <a:t>.</a:t>
            </a:r>
            <a:r>
              <a:rPr lang="en-GB" dirty="0" smtClean="0"/>
              <a:t> </a:t>
            </a:r>
          </a:p>
          <a:p>
            <a:r>
              <a:rPr lang="en-GB" dirty="0" smtClean="0"/>
              <a:t>The </a:t>
            </a:r>
            <a:r>
              <a:rPr lang="en-GB" u="sng" dirty="0" smtClean="0"/>
              <a:t>on-line transmission method is the functional equivalent </a:t>
            </a:r>
            <a:r>
              <a:rPr lang="en-GB" dirty="0" smtClean="0"/>
              <a:t>of the supply of a material medium. Interpreting Article 4(2) of Directive 2009/24 in the light </a:t>
            </a:r>
            <a:r>
              <a:rPr lang="en-GB" u="sng" dirty="0" smtClean="0"/>
              <a:t>of the principle of equal treatment</a:t>
            </a:r>
            <a:r>
              <a:rPr lang="en-GB" dirty="0" smtClean="0"/>
              <a:t> confirms that the exhaustion of the distribution right under that provision takes effect after the first sale in the European Union of a copy of a computer program by the copyright holder or with his consent, </a:t>
            </a:r>
            <a:r>
              <a:rPr lang="en-GB" u="sng" dirty="0" smtClean="0"/>
              <a:t>regardless of whether the sale relates to a tangible or an intangible copy of the program</a:t>
            </a:r>
            <a:r>
              <a:rPr lang="en-GB" dirty="0" smtClean="0"/>
              <a:t>.”</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err="1" smtClean="0"/>
              <a:t>Usedsoft</a:t>
            </a:r>
            <a:r>
              <a:rPr lang="en-GB" i="1" dirty="0" smtClean="0"/>
              <a:t> - </a:t>
            </a:r>
            <a:r>
              <a:rPr lang="en-GB" dirty="0" smtClean="0"/>
              <a:t>Para 63</a:t>
            </a:r>
            <a:endParaRPr lang="en-GB" dirty="0"/>
          </a:p>
        </p:txBody>
      </p:sp>
      <p:sp>
        <p:nvSpPr>
          <p:cNvPr id="3" name="Content Placeholder 2"/>
          <p:cNvSpPr>
            <a:spLocks noGrp="1"/>
          </p:cNvSpPr>
          <p:nvPr>
            <p:ph idx="1"/>
          </p:nvPr>
        </p:nvSpPr>
        <p:spPr/>
        <p:txBody>
          <a:bodyPr>
            <a:normAutofit fontScale="62500" lnSpcReduction="20000"/>
          </a:bodyPr>
          <a:lstStyle/>
          <a:p>
            <a:r>
              <a:rPr lang="en-GB" sz="3700" dirty="0" smtClean="0"/>
              <a:t>“</a:t>
            </a:r>
            <a:r>
              <a:rPr lang="el-GR" sz="3700" dirty="0" smtClean="0"/>
              <a:t>To limit the application, in circumstances such as those at issue in the main proceedings, of the principle of the exhaustion of the distribution right under Article 4(2) of Directive 2009/24 solely to copies of computer programs that are sold on a material medium would allow the copyright holder to control the resale of copies downloaded from the internet and to demand further remuneration on the occasion of each new sale, even though the first sale of the copy had already enabled the rightholder to obtain an appropriate remuneration. </a:t>
            </a:r>
            <a:endParaRPr lang="en-GB" sz="3700" dirty="0" smtClean="0"/>
          </a:p>
          <a:p>
            <a:r>
              <a:rPr lang="el-GR" sz="3700" u="sng" dirty="0" smtClean="0"/>
              <a:t>Such a restriction of the resale of copies of computer programs downloaded from the internet would go beyond what is necessary to safeguard the specific subject-matter of the intellectual property concerned</a:t>
            </a:r>
            <a:r>
              <a:rPr lang="el-GR" sz="3700" dirty="0" smtClean="0"/>
              <a:t> (see, to that effect, </a:t>
            </a:r>
            <a:r>
              <a:rPr lang="el-GR" sz="3700" i="1" dirty="0" smtClean="0"/>
              <a:t>Football Association Premier League and Others</a:t>
            </a:r>
            <a:r>
              <a:rPr lang="el-GR" sz="3700" dirty="0" smtClean="0"/>
              <a:t>, paragraphs 105 and 106).</a:t>
            </a:r>
            <a:r>
              <a:rPr lang="en-GB" sz="3700" dirty="0" smtClean="0"/>
              <a:t>”</a:t>
            </a:r>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err="1" smtClean="0"/>
              <a:t>Usedsoft</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Para 60 - Contradictory  or at best convoluted… Which different intention? Is it not simply an omission?  Doesn’t this statement breach the WCT? </a:t>
            </a:r>
          </a:p>
          <a:p>
            <a:r>
              <a:rPr lang="en-GB" dirty="0" smtClean="0"/>
              <a:t>Para 61 - Leaves open question whether </a:t>
            </a:r>
            <a:r>
              <a:rPr lang="en-GB" dirty="0" err="1" smtClean="0"/>
              <a:t>infosoc</a:t>
            </a:r>
            <a:r>
              <a:rPr lang="en-GB" dirty="0" smtClean="0"/>
              <a:t> directive and for that matter any other directive </a:t>
            </a:r>
            <a:r>
              <a:rPr lang="en-GB" dirty="0" err="1" smtClean="0"/>
              <a:t>eg</a:t>
            </a:r>
            <a:r>
              <a:rPr lang="en-GB" dirty="0" smtClean="0"/>
              <a:t> database directive also has the rule of exhaustion for intangible copies BUT:</a:t>
            </a:r>
          </a:p>
          <a:p>
            <a:r>
              <a:rPr lang="en-GB" dirty="0" smtClean="0"/>
              <a:t>Para 61 and 63 </a:t>
            </a:r>
          </a:p>
          <a:p>
            <a:pPr lvl="1"/>
            <a:r>
              <a:rPr lang="en-GB" dirty="0" smtClean="0"/>
              <a:t>If functional equivalent/SSM  =&gt; should be same for any work including databases, books, music etc</a:t>
            </a:r>
          </a:p>
          <a:p>
            <a:pPr lvl="1"/>
            <a:r>
              <a:rPr lang="en-GB" dirty="0" smtClean="0"/>
              <a:t>tangible = material medium &gt;&lt; downloaded from Internet</a:t>
            </a:r>
          </a:p>
          <a:p>
            <a:pPr lvl="1"/>
            <a:r>
              <a:rPr lang="en-GB" dirty="0" smtClean="0"/>
              <a:t>How to reconcile this with WCT?</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smtClean="0"/>
              <a:t>Art and </a:t>
            </a:r>
            <a:r>
              <a:rPr lang="en-GB" i="1" dirty="0" err="1" smtClean="0"/>
              <a:t>Allposters</a:t>
            </a:r>
            <a:endParaRPr lang="en-GB" i="1" dirty="0"/>
          </a:p>
        </p:txBody>
      </p:sp>
      <p:sp>
        <p:nvSpPr>
          <p:cNvPr id="3" name="Content Placeholder 2"/>
          <p:cNvSpPr>
            <a:spLocks noGrp="1"/>
          </p:cNvSpPr>
          <p:nvPr>
            <p:ph idx="1"/>
          </p:nvPr>
        </p:nvSpPr>
        <p:spPr/>
        <p:txBody>
          <a:bodyPr/>
          <a:lstStyle/>
          <a:p>
            <a:r>
              <a:rPr lang="en-GB" dirty="0" smtClean="0"/>
              <a:t>37  ”… the EU legislature, by using the terms ‘tangible article’ and ‘that object’, wished to give authors control over the initial marketing in the European Union of </a:t>
            </a:r>
            <a:r>
              <a:rPr lang="en-GB" u="sng" dirty="0" smtClean="0"/>
              <a:t>each tangible object incorporating their intellectual creation</a:t>
            </a:r>
            <a:r>
              <a:rPr lang="en-GB" dirty="0" smtClean="0"/>
              <a:t>.”</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Outline </a:t>
            </a:r>
            <a:endParaRPr lang="en-GB" dirty="0"/>
          </a:p>
        </p:txBody>
      </p:sp>
      <p:sp>
        <p:nvSpPr>
          <p:cNvPr id="3" name="Content Placeholder 2"/>
          <p:cNvSpPr>
            <a:spLocks noGrp="1"/>
          </p:cNvSpPr>
          <p:nvPr>
            <p:ph idx="1"/>
          </p:nvPr>
        </p:nvSpPr>
        <p:spPr/>
        <p:txBody>
          <a:bodyPr/>
          <a:lstStyle/>
          <a:p>
            <a:r>
              <a:rPr lang="en-GB" dirty="0" smtClean="0"/>
              <a:t>Legislative provisions </a:t>
            </a:r>
          </a:p>
          <a:p>
            <a:r>
              <a:rPr lang="en-GB" dirty="0" smtClean="0"/>
              <a:t>Case law</a:t>
            </a:r>
          </a:p>
          <a:p>
            <a:r>
              <a:rPr lang="en-GB" dirty="0" smtClean="0"/>
              <a:t>Analysis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 </a:t>
            </a:r>
            <a:r>
              <a:rPr lang="el-GR" i="1" dirty="0" smtClean="0"/>
              <a:t>Ranks </a:t>
            </a:r>
            <a:r>
              <a:rPr lang="en-GB" dirty="0" smtClean="0"/>
              <a:t>and </a:t>
            </a:r>
            <a:r>
              <a:rPr lang="el-GR" i="1" dirty="0" smtClean="0"/>
              <a:t>Vasiļevičs</a:t>
            </a:r>
            <a:r>
              <a:rPr lang="el-GR" dirty="0" smtClean="0"/>
              <a:t> </a:t>
            </a:r>
            <a:r>
              <a:rPr lang="en-GB" dirty="0" smtClean="0"/>
              <a:t>- pending</a:t>
            </a:r>
            <a:endParaRPr lang="en-GB" dirty="0"/>
          </a:p>
        </p:txBody>
      </p:sp>
      <p:sp>
        <p:nvSpPr>
          <p:cNvPr id="3" name="Content Placeholder 2"/>
          <p:cNvSpPr>
            <a:spLocks noGrp="1"/>
          </p:cNvSpPr>
          <p:nvPr>
            <p:ph idx="1"/>
          </p:nvPr>
        </p:nvSpPr>
        <p:spPr/>
        <p:txBody>
          <a:bodyPr>
            <a:normAutofit fontScale="70000" lnSpcReduction="20000"/>
          </a:bodyPr>
          <a:lstStyle/>
          <a:p>
            <a:r>
              <a:rPr lang="el-GR" dirty="0" smtClean="0"/>
              <a:t>1.    Under Articles 5(1) and 4(2) of Directive 2009/24</a:t>
            </a:r>
            <a:r>
              <a:rPr lang="en-GB" dirty="0" smtClean="0"/>
              <a:t> </a:t>
            </a:r>
            <a:r>
              <a:rPr lang="el-GR" dirty="0" smtClean="0"/>
              <a:t>may a person who has acquired a computer program with a ‘used’ licence on a non-original disk, which works and is not used by any other user, rely upon the exhaustion of the right to distribute a copy of that computer program, the first purchaser of which acquired it from the rightholder with the original disk, which however has been damaged, when the first purchaser has erased his copy and no longer uses it?</a:t>
            </a:r>
            <a:endParaRPr lang="en-GB" dirty="0" smtClean="0"/>
          </a:p>
          <a:p>
            <a:r>
              <a:rPr lang="el-GR" dirty="0" smtClean="0"/>
              <a:t>2.    If the answer to the first question is in the affirmative, then, </a:t>
            </a:r>
            <a:r>
              <a:rPr lang="el-GR" u="sng" dirty="0" smtClean="0"/>
              <a:t>does a person who may rely upon the exhaustion of the right to distribute a copy of the computer program have the right to resell that computer program on a non-original disk to a third person,</a:t>
            </a:r>
            <a:r>
              <a:rPr lang="el-GR" dirty="0" smtClean="0"/>
              <a:t> in accordance with Articles 4(2) and 5(2) of Directive 2009/24?</a:t>
            </a:r>
            <a:endParaRPr lang="en-GB" dirty="0" smtClean="0"/>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430016"/>
            <a:ext cx="8229600" cy="1143000"/>
          </a:xfrm>
        </p:spPr>
        <p:txBody>
          <a:bodyPr/>
          <a:lstStyle/>
          <a:p>
            <a:r>
              <a:rPr lang="en-GB" dirty="0" smtClean="0"/>
              <a:t>Analysis</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Similarities or differences in the 3 directives?</a:t>
            </a:r>
            <a:endParaRPr lang="en-GB" dirty="0"/>
          </a:p>
        </p:txBody>
      </p:sp>
      <p:sp>
        <p:nvSpPr>
          <p:cNvPr id="3" name="Content Placeholder 2"/>
          <p:cNvSpPr>
            <a:spLocks noGrp="1"/>
          </p:cNvSpPr>
          <p:nvPr>
            <p:ph idx="1"/>
          </p:nvPr>
        </p:nvSpPr>
        <p:spPr/>
        <p:txBody>
          <a:bodyPr>
            <a:normAutofit lnSpcReduction="10000"/>
          </a:bodyPr>
          <a:lstStyle/>
          <a:p>
            <a:r>
              <a:rPr lang="en-GB" dirty="0" smtClean="0"/>
              <a:t>The directives appear consistent</a:t>
            </a:r>
          </a:p>
          <a:p>
            <a:r>
              <a:rPr lang="en-GB" dirty="0" smtClean="0"/>
              <a:t>No </a:t>
            </a:r>
            <a:r>
              <a:rPr lang="en-GB" dirty="0" err="1" smtClean="0"/>
              <a:t>lex</a:t>
            </a:r>
            <a:r>
              <a:rPr lang="en-GB" dirty="0" smtClean="0"/>
              <a:t> </a:t>
            </a:r>
            <a:r>
              <a:rPr lang="en-GB" dirty="0" err="1" smtClean="0"/>
              <a:t>specialis</a:t>
            </a:r>
            <a:r>
              <a:rPr lang="en-GB" dirty="0" smtClean="0"/>
              <a:t> in regard of communication to the public and exhaustion, despite utterance in </a:t>
            </a:r>
            <a:r>
              <a:rPr lang="en-GB" i="1" dirty="0" err="1" smtClean="0"/>
              <a:t>Usedsoft</a:t>
            </a:r>
            <a:r>
              <a:rPr lang="en-GB" dirty="0" smtClean="0"/>
              <a:t>; in fact CJEU is somehow confused as states in </a:t>
            </a:r>
            <a:r>
              <a:rPr lang="en-GB" dirty="0" err="1" smtClean="0"/>
              <a:t>para</a:t>
            </a:r>
            <a:r>
              <a:rPr lang="en-GB" dirty="0" smtClean="0"/>
              <a:t> 60 that concepts in the 2 directives should normally have the same meaning and indeed the wording of the directives is the same but then says software directive is </a:t>
            </a:r>
            <a:r>
              <a:rPr lang="en-GB" dirty="0" err="1" smtClean="0"/>
              <a:t>lex</a:t>
            </a:r>
            <a:r>
              <a:rPr lang="en-GB" dirty="0" smtClean="0"/>
              <a:t> </a:t>
            </a:r>
            <a:r>
              <a:rPr lang="en-GB" dirty="0" err="1" smtClean="0"/>
              <a:t>specialis</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Databases: © and </a:t>
            </a:r>
            <a:r>
              <a:rPr lang="en-GB" i="1" dirty="0" smtClean="0"/>
              <a:t>sui generis </a:t>
            </a:r>
            <a:r>
              <a:rPr lang="en-GB" dirty="0" smtClean="0"/>
              <a:t>right </a:t>
            </a:r>
            <a:endParaRPr lang="en-GB" dirty="0"/>
          </a:p>
        </p:txBody>
      </p:sp>
      <p:sp>
        <p:nvSpPr>
          <p:cNvPr id="3" name="Content Placeholder 2"/>
          <p:cNvSpPr>
            <a:spLocks noGrp="1"/>
          </p:cNvSpPr>
          <p:nvPr>
            <p:ph idx="1"/>
          </p:nvPr>
        </p:nvSpPr>
        <p:spPr/>
        <p:txBody>
          <a:bodyPr>
            <a:normAutofit lnSpcReduction="10000"/>
          </a:bodyPr>
          <a:lstStyle/>
          <a:p>
            <a:r>
              <a:rPr lang="en-GB" dirty="0" smtClean="0"/>
              <a:t>E</a:t>
            </a:r>
            <a:r>
              <a:rPr lang="el-GR" dirty="0" smtClean="0"/>
              <a:t>lectronic databases in tangible, material, medium (e.g. CD-ROM) are subject to exhaustion</a:t>
            </a:r>
            <a:r>
              <a:rPr lang="en-GB" dirty="0" smtClean="0"/>
              <a:t> but not online electronic databases?</a:t>
            </a:r>
          </a:p>
          <a:p>
            <a:r>
              <a:rPr lang="en-GB" dirty="0" smtClean="0"/>
              <a:t>Yes and no – it has to do with how the database is exploited </a:t>
            </a:r>
            <a:r>
              <a:rPr lang="en-GB" dirty="0" err="1" smtClean="0"/>
              <a:t>ie</a:t>
            </a:r>
            <a:r>
              <a:rPr lang="en-GB" dirty="0" smtClean="0"/>
              <a:t> nature of contract/transaction: is it a good or service? Is there a transfer of property or not? Price may help determine this</a:t>
            </a:r>
          </a:p>
          <a:p>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800" dirty="0" smtClean="0"/>
              <a:t>Tangible v intangible = confusing debate</a:t>
            </a:r>
            <a:endParaRPr lang="en-GB" sz="3800" dirty="0"/>
          </a:p>
        </p:txBody>
      </p:sp>
      <p:sp>
        <p:nvSpPr>
          <p:cNvPr id="3" name="Content Placeholder 2"/>
          <p:cNvSpPr>
            <a:spLocks noGrp="1"/>
          </p:cNvSpPr>
          <p:nvPr>
            <p:ph idx="1"/>
          </p:nvPr>
        </p:nvSpPr>
        <p:spPr/>
        <p:txBody>
          <a:bodyPr/>
          <a:lstStyle/>
          <a:p>
            <a:r>
              <a:rPr lang="en-GB" dirty="0" smtClean="0"/>
              <a:t>CJEU: Tangible = digital on a carrier </a:t>
            </a:r>
            <a:r>
              <a:rPr lang="en-GB" dirty="0" err="1" smtClean="0"/>
              <a:t>ie</a:t>
            </a:r>
            <a:r>
              <a:rPr lang="en-GB" dirty="0" smtClean="0"/>
              <a:t> offline and intangible = digital online or transmitted or downloaded </a:t>
            </a:r>
          </a:p>
          <a:p>
            <a:r>
              <a:rPr lang="en-GB" dirty="0" smtClean="0"/>
              <a:t>But tangible and intangible can have other meanings:</a:t>
            </a:r>
          </a:p>
          <a:p>
            <a:pPr lvl="1"/>
            <a:r>
              <a:rPr lang="en-GB" dirty="0" smtClean="0"/>
              <a:t>can mean corpus </a:t>
            </a:r>
            <a:r>
              <a:rPr lang="en-GB" dirty="0" err="1" smtClean="0"/>
              <a:t>mechanicum</a:t>
            </a:r>
            <a:r>
              <a:rPr lang="en-GB" dirty="0" smtClean="0"/>
              <a:t>  </a:t>
            </a:r>
            <a:r>
              <a:rPr lang="en-GB" dirty="0" err="1" smtClean="0"/>
              <a:t>ie</a:t>
            </a:r>
            <a:r>
              <a:rPr lang="en-GB" dirty="0" smtClean="0"/>
              <a:t> carrier &gt;&lt; corpus </a:t>
            </a:r>
            <a:r>
              <a:rPr lang="en-GB" dirty="0" err="1" smtClean="0"/>
              <a:t>mysticum</a:t>
            </a:r>
            <a:r>
              <a:rPr lang="en-GB" dirty="0" smtClean="0"/>
              <a:t> </a:t>
            </a:r>
            <a:r>
              <a:rPr lang="en-GB" dirty="0" err="1" smtClean="0"/>
              <a:t>ie</a:t>
            </a:r>
            <a:r>
              <a:rPr lang="en-GB" dirty="0" smtClean="0"/>
              <a:t> intellectual creation (AG in </a:t>
            </a:r>
            <a:r>
              <a:rPr lang="en-GB" i="1" dirty="0" smtClean="0"/>
              <a:t>Art and </a:t>
            </a:r>
            <a:r>
              <a:rPr lang="en-GB" i="1" dirty="0" err="1" smtClean="0"/>
              <a:t>Allposters</a:t>
            </a:r>
            <a:r>
              <a:rPr lang="en-GB" dirty="0" smtClean="0"/>
              <a:t>)</a:t>
            </a:r>
          </a:p>
          <a:p>
            <a:pPr lvl="1"/>
            <a:r>
              <a:rPr lang="en-GB" dirty="0" smtClean="0"/>
              <a:t>can mean good &gt;&lt; service </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800" dirty="0" smtClean="0"/>
              <a:t>Tangible v intangible = confusing debate</a:t>
            </a:r>
            <a:endParaRPr lang="en-GB" sz="3800" dirty="0"/>
          </a:p>
        </p:txBody>
      </p:sp>
      <p:sp>
        <p:nvSpPr>
          <p:cNvPr id="3" name="Content Placeholder 2"/>
          <p:cNvSpPr>
            <a:spLocks noGrp="1"/>
          </p:cNvSpPr>
          <p:nvPr>
            <p:ph idx="1"/>
          </p:nvPr>
        </p:nvSpPr>
        <p:spPr/>
        <p:txBody>
          <a:bodyPr>
            <a:normAutofit fontScale="77500" lnSpcReduction="20000"/>
          </a:bodyPr>
          <a:lstStyle/>
          <a:p>
            <a:r>
              <a:rPr lang="el-GR" dirty="0" smtClean="0"/>
              <a:t>Bonna Lynn Horovitz</a:t>
            </a:r>
            <a:r>
              <a:rPr lang="en-GB" dirty="0" smtClean="0"/>
              <a:t>: </a:t>
            </a:r>
            <a:r>
              <a:rPr lang="el-GR" dirty="0" smtClean="0"/>
              <a:t>in discussions on the tangibility v intangibility divide, prominence should be given to the element of "movability“</a:t>
            </a:r>
            <a:r>
              <a:rPr lang="en-GB" dirty="0" smtClean="0"/>
              <a:t>: "A program is intangible in the sense that it cannot be touched or felt, but not in the sense that it cannot be moved and identified to a contract.“</a:t>
            </a:r>
          </a:p>
          <a:p>
            <a:r>
              <a:rPr lang="en-GB" dirty="0" smtClean="0"/>
              <a:t>// European Consumers’ organisation’s position paper on the regulation of digital products in the EU argues in favour of the nature as a good of digital content in cases where consumers can access digital products on a permanent basis and to store them</a:t>
            </a:r>
          </a:p>
          <a:p>
            <a:r>
              <a:rPr lang="en-GB" dirty="0" smtClean="0"/>
              <a:t>// A tangibility-free definition of digital content also in Nice Agreement on trade marks: software qualifies as a good, irrespective of its embodiment in a physical medium</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Good v service</a:t>
            </a:r>
            <a:endParaRPr lang="en-GB" dirty="0"/>
          </a:p>
        </p:txBody>
      </p:sp>
      <p:sp>
        <p:nvSpPr>
          <p:cNvPr id="3" name="Content Placeholder 2"/>
          <p:cNvSpPr>
            <a:spLocks noGrp="1"/>
          </p:cNvSpPr>
          <p:nvPr>
            <p:ph idx="1"/>
          </p:nvPr>
        </p:nvSpPr>
        <p:spPr/>
        <p:txBody>
          <a:bodyPr>
            <a:normAutofit lnSpcReduction="10000"/>
          </a:bodyPr>
          <a:lstStyle/>
          <a:p>
            <a:r>
              <a:rPr lang="en-GB" dirty="0" smtClean="0"/>
              <a:t>Tangible = good  and intangible = service =&gt; directives all on same page; </a:t>
            </a:r>
            <a:r>
              <a:rPr lang="en-GB" i="1" dirty="0" err="1" smtClean="0"/>
              <a:t>Usedsoft</a:t>
            </a:r>
            <a:r>
              <a:rPr lang="en-GB" dirty="0" smtClean="0"/>
              <a:t> could have been clearer on this</a:t>
            </a:r>
          </a:p>
          <a:p>
            <a:r>
              <a:rPr lang="en-GB" dirty="0" err="1" smtClean="0"/>
              <a:t>Movability</a:t>
            </a:r>
            <a:r>
              <a:rPr lang="en-GB" dirty="0" smtClean="0"/>
              <a:t> and transferability are two additional parameters to take into consideration</a:t>
            </a:r>
          </a:p>
          <a:p>
            <a:r>
              <a:rPr lang="en-GB" dirty="0" smtClean="0"/>
              <a:t>=&gt; ‘online exhaustion’ is possible for all works </a:t>
            </a:r>
            <a:r>
              <a:rPr lang="en-GB" dirty="0" err="1" smtClean="0"/>
              <a:t>ie</a:t>
            </a:r>
            <a:r>
              <a:rPr lang="en-GB" dirty="0" smtClean="0"/>
              <a:t> those in digital format downloaded from the  internet or transmitted by email </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Applying </a:t>
            </a:r>
            <a:r>
              <a:rPr lang="en-GB" i="1" dirty="0" err="1" smtClean="0"/>
              <a:t>Usedsoft</a:t>
            </a:r>
            <a:r>
              <a:rPr lang="en-GB" dirty="0" smtClean="0"/>
              <a:t> to databases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Difference between online </a:t>
            </a:r>
            <a:r>
              <a:rPr lang="en-GB" u="sng" dirty="0" smtClean="0"/>
              <a:t>dynamic</a:t>
            </a:r>
            <a:r>
              <a:rPr lang="en-GB" dirty="0" smtClean="0"/>
              <a:t> database  (</a:t>
            </a:r>
            <a:r>
              <a:rPr lang="en-GB" dirty="0" err="1" smtClean="0"/>
              <a:t>eg</a:t>
            </a:r>
            <a:r>
              <a:rPr lang="en-GB" dirty="0" smtClean="0"/>
              <a:t> Westlaw) and offline static database (on CD-ROM or DVD); the first is a service the second a good =&gt; consistent with both </a:t>
            </a:r>
            <a:r>
              <a:rPr lang="en-GB" i="1" dirty="0" err="1" smtClean="0"/>
              <a:t>Usedsoft</a:t>
            </a:r>
            <a:r>
              <a:rPr lang="en-GB" dirty="0" smtClean="0"/>
              <a:t> and the database directive </a:t>
            </a:r>
          </a:p>
          <a:p>
            <a:r>
              <a:rPr lang="en-GB" dirty="0" smtClean="0"/>
              <a:t>Some online databases are not dynamic </a:t>
            </a:r>
          </a:p>
          <a:p>
            <a:pPr lvl="1"/>
            <a:r>
              <a:rPr lang="en-GB" dirty="0" err="1" smtClean="0"/>
              <a:t>eg</a:t>
            </a:r>
            <a:r>
              <a:rPr lang="en-GB" dirty="0" smtClean="0"/>
              <a:t> lists on a web page – typically no transfer of ownership nor other contract of use so if users copy, extract or re-utilise without consent =&gt; no exhaustion, but infringement </a:t>
            </a:r>
          </a:p>
          <a:p>
            <a:pPr lvl="1"/>
            <a:r>
              <a:rPr lang="en-GB" dirty="0" smtClean="0"/>
              <a:t>or are digital files downloadable like in </a:t>
            </a:r>
            <a:r>
              <a:rPr lang="en-GB" i="1" dirty="0" err="1" smtClean="0"/>
              <a:t>Usedsoft</a:t>
            </a:r>
            <a:r>
              <a:rPr lang="en-GB" dirty="0" smtClean="0"/>
              <a:t> </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Applying </a:t>
            </a:r>
            <a:r>
              <a:rPr lang="en-GB" i="1" dirty="0" err="1" smtClean="0"/>
              <a:t>Usedsoft</a:t>
            </a:r>
            <a:r>
              <a:rPr lang="en-GB" dirty="0" smtClean="0"/>
              <a:t> to databases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CJEU would fall back on appropriate remuneration concept (</a:t>
            </a:r>
            <a:r>
              <a:rPr lang="en-GB" i="1" dirty="0" smtClean="0"/>
              <a:t>FAPL </a:t>
            </a:r>
            <a:r>
              <a:rPr lang="en-GB" dirty="0" err="1" smtClean="0"/>
              <a:t>paras</a:t>
            </a:r>
            <a:r>
              <a:rPr lang="en-GB" dirty="0" smtClean="0"/>
              <a:t> 108 and 109) to go around the problem of no ‘intangible goods’ being exhaustible if </a:t>
            </a:r>
            <a:r>
              <a:rPr lang="en-GB" i="1" dirty="0" err="1" smtClean="0"/>
              <a:t>Usedsoft</a:t>
            </a:r>
            <a:r>
              <a:rPr lang="en-GB" dirty="0" smtClean="0"/>
              <a:t> is interpreted to exclude ‘online exhaustion’ in general </a:t>
            </a:r>
            <a:r>
              <a:rPr lang="en-GB" dirty="0" err="1" smtClean="0"/>
              <a:t>eg</a:t>
            </a:r>
            <a:r>
              <a:rPr lang="en-GB" dirty="0" smtClean="0"/>
              <a:t> if some books not available in offline digital or </a:t>
            </a:r>
            <a:r>
              <a:rPr lang="en-GB" dirty="0" err="1" smtClean="0"/>
              <a:t>analog</a:t>
            </a:r>
            <a:r>
              <a:rPr lang="en-GB" dirty="0" smtClean="0"/>
              <a:t> format or some works (</a:t>
            </a:r>
            <a:r>
              <a:rPr lang="en-GB" dirty="0" err="1" smtClean="0"/>
              <a:t>ie</a:t>
            </a:r>
            <a:r>
              <a:rPr lang="en-GB" dirty="0" smtClean="0"/>
              <a:t> copies) can never be owned but only licensed. </a:t>
            </a:r>
          </a:p>
          <a:p>
            <a:r>
              <a:rPr lang="en-GB" dirty="0" smtClean="0"/>
              <a:t>In short, common sense should win - an IPR holder cannot abuse its  IPR by circumventing a rule like exhaustion.  </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 </a:t>
            </a:r>
            <a:endParaRPr lang="en-GB" dirty="0"/>
          </a:p>
        </p:txBody>
      </p:sp>
      <p:sp>
        <p:nvSpPr>
          <p:cNvPr id="3" name="Content Placeholder 2"/>
          <p:cNvSpPr>
            <a:spLocks noGrp="1"/>
          </p:cNvSpPr>
          <p:nvPr>
            <p:ph idx="1"/>
          </p:nvPr>
        </p:nvSpPr>
        <p:spPr/>
        <p:txBody>
          <a:bodyPr/>
          <a:lstStyle/>
          <a:p>
            <a:r>
              <a:rPr lang="en-GB" dirty="0" smtClean="0"/>
              <a:t>No </a:t>
            </a:r>
            <a:r>
              <a:rPr lang="en-GB" dirty="0" err="1" smtClean="0"/>
              <a:t>lex</a:t>
            </a:r>
            <a:r>
              <a:rPr lang="en-GB" dirty="0" smtClean="0"/>
              <a:t> </a:t>
            </a:r>
            <a:r>
              <a:rPr lang="en-GB" dirty="0" err="1" smtClean="0"/>
              <a:t>specialis</a:t>
            </a:r>
            <a:r>
              <a:rPr lang="en-GB" dirty="0" smtClean="0"/>
              <a:t> for software and the databases for acts of communication to the public nor exhaustion – or at least there should not be</a:t>
            </a:r>
          </a:p>
          <a:p>
            <a:r>
              <a:rPr lang="en-GB" dirty="0" smtClean="0"/>
              <a:t>All depends on the type of transaction – good or service</a:t>
            </a:r>
          </a:p>
          <a:p>
            <a:r>
              <a:rPr lang="en-GB" dirty="0" smtClean="0"/>
              <a:t>Hopefully clarification in future case law, </a:t>
            </a:r>
            <a:r>
              <a:rPr lang="el-GR" i="1" dirty="0" smtClean="0"/>
              <a:t>Ranks </a:t>
            </a:r>
            <a:r>
              <a:rPr lang="en-GB" dirty="0" smtClean="0"/>
              <a:t>and </a:t>
            </a:r>
            <a:r>
              <a:rPr lang="el-GR" i="1" dirty="0" smtClean="0"/>
              <a:t>Vasiļevičs</a:t>
            </a:r>
            <a:r>
              <a:rPr lang="el-GR" dirty="0" smtClean="0"/>
              <a:t> </a:t>
            </a:r>
            <a:r>
              <a:rPr lang="en-GB" dirty="0" smtClean="0"/>
              <a:t>?</a:t>
            </a:r>
          </a:p>
          <a:p>
            <a:pPr>
              <a:buNone/>
            </a:pP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9552" y="2492896"/>
            <a:ext cx="8229600" cy="1143000"/>
          </a:xfrm>
        </p:spPr>
        <p:txBody>
          <a:bodyPr/>
          <a:lstStyle/>
          <a:p>
            <a:r>
              <a:rPr lang="en-GB" dirty="0" smtClean="0"/>
              <a:t>Legislative provisions</a:t>
            </a:r>
            <a:endParaRPr lang="en-GB" dirty="0"/>
          </a:p>
        </p:txBody>
      </p:sp>
      <p:pic>
        <p:nvPicPr>
          <p:cNvPr id="36868" name="Picture 4"/>
          <p:cNvPicPr>
            <a:picLocks noChangeAspect="1" noChangeArrowheads="1"/>
          </p:cNvPicPr>
          <p:nvPr/>
        </p:nvPicPr>
        <p:blipFill>
          <a:blip r:embed="rId2" cstate="print"/>
          <a:srcRect/>
          <a:stretch>
            <a:fillRect/>
          </a:stretch>
        </p:blipFill>
        <p:spPr bwMode="auto">
          <a:xfrm>
            <a:off x="6300192" y="260648"/>
            <a:ext cx="2489473" cy="1659649"/>
          </a:xfrm>
          <a:prstGeom prst="rect">
            <a:avLst/>
          </a:prstGeom>
          <a:noFill/>
          <a:ln w="9525">
            <a:noFill/>
            <a:miter lim="800000"/>
            <a:headEnd/>
            <a:tailEnd/>
          </a:ln>
        </p:spPr>
      </p:pic>
      <p:pic>
        <p:nvPicPr>
          <p:cNvPr id="36870" name="Picture 6" descr="World Intellectual Property Organization">
            <a:hlinkClick r:id="rId3"/>
          </p:cNvPr>
          <p:cNvPicPr>
            <a:picLocks noChangeAspect="1" noChangeArrowheads="1"/>
          </p:cNvPicPr>
          <p:nvPr/>
        </p:nvPicPr>
        <p:blipFill>
          <a:blip r:embed="rId4" cstate="print"/>
          <a:srcRect/>
          <a:stretch>
            <a:fillRect/>
          </a:stretch>
        </p:blipFill>
        <p:spPr bwMode="auto">
          <a:xfrm>
            <a:off x="539552" y="4476750"/>
            <a:ext cx="1584176" cy="1584178"/>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4" name="Rectangle 6"/>
          <p:cNvSpPr>
            <a:spLocks noGrp="1"/>
          </p:cNvSpPr>
          <p:nvPr>
            <p:ph type="subTitle" idx="1"/>
          </p:nvPr>
        </p:nvSpPr>
        <p:spPr>
          <a:xfrm>
            <a:off x="838200" y="5334000"/>
            <a:ext cx="7848600" cy="990600"/>
          </a:xfrm>
        </p:spPr>
        <p:txBody>
          <a:bodyPr>
            <a:normAutofit fontScale="92500" lnSpcReduction="20000"/>
          </a:bodyPr>
          <a:lstStyle/>
          <a:p>
            <a:pPr>
              <a:lnSpc>
                <a:spcPct val="90000"/>
              </a:lnSpc>
            </a:pPr>
            <a:r>
              <a:rPr lang="en-US" sz="1800" dirty="0" smtClean="0">
                <a:solidFill>
                  <a:schemeClr val="tx1"/>
                </a:solidFill>
              </a:rPr>
              <a:t>University of Nottingham School of Law</a:t>
            </a:r>
          </a:p>
          <a:p>
            <a:pPr>
              <a:lnSpc>
                <a:spcPct val="90000"/>
              </a:lnSpc>
            </a:pPr>
            <a:r>
              <a:rPr lang="en-US" sz="1800" dirty="0" smtClean="0">
                <a:solidFill>
                  <a:schemeClr val="tx1"/>
                </a:solidFill>
                <a:hlinkClick r:id="rId3"/>
              </a:rPr>
              <a:t>http://www.nottingham.ac.uk/law/people/estelle.derclaye</a:t>
            </a:r>
            <a:r>
              <a:rPr lang="en-US" sz="1800" dirty="0" smtClean="0">
                <a:solidFill>
                  <a:schemeClr val="tx1"/>
                </a:solidFill>
              </a:rPr>
              <a:t> </a:t>
            </a:r>
          </a:p>
          <a:p>
            <a:pPr>
              <a:lnSpc>
                <a:spcPct val="90000"/>
              </a:lnSpc>
            </a:pPr>
            <a:r>
              <a:rPr lang="en-US" sz="1800" dirty="0" smtClean="0">
                <a:solidFill>
                  <a:schemeClr val="tx1"/>
                </a:solidFill>
                <a:hlinkClick r:id="rId4"/>
              </a:rPr>
              <a:t>ederclaye@hotmail.com</a:t>
            </a:r>
            <a:endParaRPr lang="en-US" sz="1800" dirty="0" smtClean="0">
              <a:solidFill>
                <a:schemeClr val="tx1"/>
              </a:solidFill>
            </a:endParaRPr>
          </a:p>
          <a:p>
            <a:pPr>
              <a:lnSpc>
                <a:spcPct val="90000"/>
              </a:lnSpc>
            </a:pPr>
            <a:r>
              <a:rPr lang="en-US" sz="1800" dirty="0" smtClean="0">
                <a:solidFill>
                  <a:schemeClr val="tx1"/>
                </a:solidFill>
                <a:hlinkClick r:id="rId5"/>
              </a:rPr>
              <a:t>Estelle.derclaye@nottingham.ac.uk</a:t>
            </a:r>
            <a:r>
              <a:rPr lang="en-US" sz="1800" dirty="0" smtClean="0">
                <a:solidFill>
                  <a:schemeClr val="tx1"/>
                </a:solidFill>
              </a:rPr>
              <a:t> </a:t>
            </a:r>
          </a:p>
          <a:p>
            <a:pPr>
              <a:lnSpc>
                <a:spcPct val="90000"/>
              </a:lnSpc>
            </a:pPr>
            <a:endParaRPr lang="en-US" sz="1800" dirty="0" smtClean="0">
              <a:solidFill>
                <a:schemeClr val="tx1"/>
              </a:solidFill>
            </a:endParaRPr>
          </a:p>
        </p:txBody>
      </p:sp>
      <p:pic>
        <p:nvPicPr>
          <p:cNvPr id="48135" name="Picture 7" descr="3"/>
          <p:cNvPicPr>
            <a:picLocks noGrp="1" noChangeAspect="1" noChangeArrowheads="1"/>
          </p:cNvPicPr>
          <p:nvPr>
            <p:ph type="ctrTitle"/>
          </p:nvPr>
        </p:nvPicPr>
        <p:blipFill>
          <a:blip r:embed="rId6" cstate="print"/>
          <a:srcRect/>
          <a:stretch>
            <a:fillRect/>
          </a:stretch>
        </p:blipFill>
        <p:spPr>
          <a:xfrm>
            <a:off x="990600" y="1289050"/>
            <a:ext cx="7467600" cy="3819525"/>
          </a:xfrm>
        </p:spPr>
      </p:pic>
      <p:sp>
        <p:nvSpPr>
          <p:cNvPr id="48136" name="Title 1"/>
          <p:cNvSpPr>
            <a:spLocks/>
          </p:cNvSpPr>
          <p:nvPr/>
        </p:nvSpPr>
        <p:spPr bwMode="auto">
          <a:xfrm>
            <a:off x="457200" y="274638"/>
            <a:ext cx="8229600" cy="1143000"/>
          </a:xfrm>
          <a:prstGeom prst="rect">
            <a:avLst/>
          </a:prstGeom>
          <a:noFill/>
          <a:ln w="9525">
            <a:noFill/>
            <a:miter lim="800000"/>
            <a:headEnd/>
            <a:tailEnd/>
          </a:ln>
        </p:spPr>
        <p:txBody>
          <a:bodyPr anchor="ctr"/>
          <a:lstStyle/>
          <a:p>
            <a:pPr algn="ctr"/>
            <a:r>
              <a:rPr lang="en-US" sz="4400" dirty="0" smtClean="0">
                <a:latin typeface="Calibri" pitchFamily="34" charset="0"/>
              </a:rPr>
              <a:t>Thank you </a:t>
            </a:r>
            <a:r>
              <a:rPr lang="en-US" sz="4400" dirty="0">
                <a:latin typeface="Calibri" pitchFamily="34" charset="0"/>
              </a:rPr>
              <a:t>for your attention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Software directive</a:t>
            </a:r>
            <a:r>
              <a:rPr lang="en-GB" dirty="0" smtClean="0"/>
              <a:t> – </a:t>
            </a:r>
            <a:r>
              <a:rPr lang="el-GR" dirty="0" smtClean="0"/>
              <a:t>Art</a:t>
            </a:r>
            <a:r>
              <a:rPr lang="en-GB" dirty="0" smtClean="0"/>
              <a:t>.</a:t>
            </a:r>
            <a:r>
              <a:rPr lang="el-GR" dirty="0" smtClean="0"/>
              <a:t> 4 restricted acts</a:t>
            </a:r>
            <a:r>
              <a:rPr lang="en-GB" dirty="0" smtClean="0"/>
              <a:t> </a:t>
            </a:r>
            <a:endParaRPr lang="en-GB" dirty="0"/>
          </a:p>
        </p:txBody>
      </p:sp>
      <p:sp>
        <p:nvSpPr>
          <p:cNvPr id="3" name="Content Placeholder 2"/>
          <p:cNvSpPr>
            <a:spLocks noGrp="1"/>
          </p:cNvSpPr>
          <p:nvPr>
            <p:ph idx="1"/>
          </p:nvPr>
        </p:nvSpPr>
        <p:spPr>
          <a:xfrm>
            <a:off x="457200" y="1600200"/>
            <a:ext cx="8291264" cy="4781128"/>
          </a:xfrm>
        </p:spPr>
        <p:txBody>
          <a:bodyPr>
            <a:normAutofit fontScale="40000" lnSpcReduction="20000"/>
          </a:bodyPr>
          <a:lstStyle/>
          <a:p>
            <a:r>
              <a:rPr lang="en-GB" sz="4800" dirty="0" smtClean="0"/>
              <a:t>No mention of communication to the public (CTTP) but any CTTP will include a reproduction because of nature of the work anyway</a:t>
            </a:r>
          </a:p>
          <a:p>
            <a:r>
              <a:rPr lang="el-GR" sz="4800" dirty="0" smtClean="0"/>
              <a:t>Subject to the provisions of Articles 5 and 6, the exclusive rights of the rightholder within the meaning of Article 2, shall include the right to do or to authorize:</a:t>
            </a:r>
            <a:endParaRPr lang="en-GB" sz="4800" dirty="0" smtClean="0"/>
          </a:p>
          <a:p>
            <a:r>
              <a:rPr lang="en-GB" sz="4800" dirty="0" smtClean="0"/>
              <a:t>(a) the permanent or temporary reproduction of a computer program by any means and in any form, in part or in whole. Insofar as loading, displaying, running, transmission or storage of the computer program necessitate such reproduction, such acts shall be subject to authorization by the </a:t>
            </a:r>
            <a:r>
              <a:rPr lang="en-GB" sz="4800" dirty="0" err="1" smtClean="0"/>
              <a:t>rightholder</a:t>
            </a:r>
            <a:r>
              <a:rPr lang="en-GB" sz="4800" dirty="0" smtClean="0"/>
              <a:t>;</a:t>
            </a:r>
          </a:p>
          <a:p>
            <a:r>
              <a:rPr lang="en-GB" sz="4800" dirty="0" smtClean="0"/>
              <a:t>(b) the translation, adaptation, arrangement and any other alteration of a computer program and the reproduction of the results thereof, without prejudice to the rights of the person who alters the program;</a:t>
            </a:r>
          </a:p>
          <a:p>
            <a:r>
              <a:rPr lang="el-GR" sz="4800" dirty="0" smtClean="0"/>
              <a:t> (c) </a:t>
            </a:r>
            <a:r>
              <a:rPr lang="el-GR" sz="4800" u="sng" dirty="0" smtClean="0"/>
              <a:t>any form of distribution to the public, including the rental, of the original computer program or of copies thereof</a:t>
            </a:r>
            <a:r>
              <a:rPr lang="el-GR" sz="4800" dirty="0" smtClean="0"/>
              <a:t>. The first </a:t>
            </a:r>
            <a:r>
              <a:rPr lang="el-GR" sz="4800" u="sng" dirty="0" smtClean="0"/>
              <a:t>sale</a:t>
            </a:r>
            <a:r>
              <a:rPr lang="el-GR" sz="4800" dirty="0" smtClean="0"/>
              <a:t> in the Community of a copy of a program by the rightholder or with his consent shall exhaust the distribution right within the Community of that copy, with the exception of the right to control further rental of the program or a copy thereof. </a:t>
            </a:r>
            <a:endParaRPr lang="en-GB" sz="4800" dirty="0" smtClean="0"/>
          </a:p>
          <a:p>
            <a:endParaRPr lang="en-GB" dirty="0" smtClean="0"/>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Database directive </a:t>
            </a:r>
            <a:endParaRPr lang="en-GB" dirty="0"/>
          </a:p>
        </p:txBody>
      </p:sp>
      <p:sp>
        <p:nvSpPr>
          <p:cNvPr id="3" name="Content Placeholder 2"/>
          <p:cNvSpPr>
            <a:spLocks noGrp="1"/>
          </p:cNvSpPr>
          <p:nvPr>
            <p:ph idx="1"/>
          </p:nvPr>
        </p:nvSpPr>
        <p:spPr/>
        <p:txBody>
          <a:bodyPr>
            <a:normAutofit fontScale="70000" lnSpcReduction="20000"/>
          </a:bodyPr>
          <a:lstStyle/>
          <a:p>
            <a:r>
              <a:rPr lang="el-GR" dirty="0" smtClean="0"/>
              <a:t>(33) Whereas the question of exhaustion of the right of distribution does not arise in the case of on-line databases, which come within the field of provision of services; whereas this also applies with regard to a material copy of such a database made by the user of such a service with the consent of the rightholder; whereas, unlike CD-ROM or CD-i, where the intellectual property is incorporated in a material medium, </a:t>
            </a:r>
            <a:r>
              <a:rPr lang="el-GR" u="sng" dirty="0" smtClean="0"/>
              <a:t>namely</a:t>
            </a:r>
            <a:r>
              <a:rPr lang="el-GR" dirty="0" smtClean="0"/>
              <a:t> an item of </a:t>
            </a:r>
            <a:r>
              <a:rPr lang="el-GR" b="1" u="sng" dirty="0" smtClean="0"/>
              <a:t>goods</a:t>
            </a:r>
            <a:r>
              <a:rPr lang="el-GR" dirty="0" smtClean="0"/>
              <a:t>, every on-line service is in fact an act which will have to be subject to authorization where the copyright so provides;</a:t>
            </a:r>
            <a:r>
              <a:rPr lang="en-GB" dirty="0" smtClean="0"/>
              <a:t> </a:t>
            </a:r>
            <a:r>
              <a:rPr lang="en-GB" b="1" dirty="0" smtClean="0"/>
              <a:t>[copyright]</a:t>
            </a:r>
          </a:p>
          <a:p>
            <a:r>
              <a:rPr lang="el-GR" dirty="0" smtClean="0"/>
              <a:t>(43) Whereas, in the case of on-line transmission, the right to prohibit re-utilization is not exhausted either as regards the database or as regards a material copy of the database or of part thereof made by the addressee of the transmission with the consent of the rightholder; </a:t>
            </a:r>
            <a:r>
              <a:rPr lang="en-GB" dirty="0" smtClean="0"/>
              <a:t> </a:t>
            </a:r>
            <a:r>
              <a:rPr lang="en-GB" b="1" dirty="0" smtClean="0"/>
              <a:t>[sui generis right]</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Art. 5 – copyright </a:t>
            </a:r>
            <a:endParaRPr lang="en-GB" dirty="0"/>
          </a:p>
        </p:txBody>
      </p:sp>
      <p:sp>
        <p:nvSpPr>
          <p:cNvPr id="3" name="Content Placeholder 2"/>
          <p:cNvSpPr>
            <a:spLocks noGrp="1"/>
          </p:cNvSpPr>
          <p:nvPr>
            <p:ph idx="1"/>
          </p:nvPr>
        </p:nvSpPr>
        <p:spPr/>
        <p:txBody>
          <a:bodyPr>
            <a:normAutofit fontScale="62500" lnSpcReduction="20000"/>
          </a:bodyPr>
          <a:lstStyle/>
          <a:p>
            <a:r>
              <a:rPr lang="en-GB" sz="3600" dirty="0" smtClean="0"/>
              <a:t>In respect of the expression of the database which is protectable by copyright, the author of a database shall have the exclusive right to carry out or to authorize: </a:t>
            </a:r>
          </a:p>
          <a:p>
            <a:r>
              <a:rPr lang="en-GB" sz="3600" dirty="0" smtClean="0"/>
              <a:t>(a) temporary or permanent reproduction by any means and in any form, in whole or in part;</a:t>
            </a:r>
          </a:p>
          <a:p>
            <a:r>
              <a:rPr lang="en-GB" sz="3600" dirty="0" smtClean="0"/>
              <a:t>(b) translation, adaptation, arrangement and any other alteration;</a:t>
            </a:r>
          </a:p>
          <a:p>
            <a:r>
              <a:rPr lang="en-GB" sz="3600" b="1" dirty="0" smtClean="0"/>
              <a:t>(c) any form of distribution to the public of the database or of copies thereof. The first </a:t>
            </a:r>
            <a:r>
              <a:rPr lang="en-GB" sz="3600" b="1" u="sng" dirty="0" smtClean="0"/>
              <a:t>sale</a:t>
            </a:r>
            <a:r>
              <a:rPr lang="en-GB" sz="3600" b="1" dirty="0" smtClean="0"/>
              <a:t> in the Community of a copy of the database by the </a:t>
            </a:r>
            <a:r>
              <a:rPr lang="en-GB" sz="3600" b="1" dirty="0" err="1" smtClean="0"/>
              <a:t>rightholder</a:t>
            </a:r>
            <a:r>
              <a:rPr lang="en-GB" sz="3600" b="1" dirty="0" smtClean="0"/>
              <a:t> or with his consent shall exhaust the </a:t>
            </a:r>
            <a:r>
              <a:rPr lang="en-GB" sz="3600" b="1" u="sng" dirty="0" smtClean="0"/>
              <a:t>right to control resale </a:t>
            </a:r>
            <a:r>
              <a:rPr lang="en-GB" sz="3600" b="1" dirty="0" smtClean="0"/>
              <a:t>of that copy within the Community;</a:t>
            </a:r>
            <a:endParaRPr lang="en-GB" sz="3600" dirty="0" smtClean="0"/>
          </a:p>
          <a:p>
            <a:r>
              <a:rPr lang="en-GB" sz="3600" b="1" dirty="0" smtClean="0"/>
              <a:t>(d) any communication, display or performance to the public; </a:t>
            </a:r>
          </a:p>
          <a:p>
            <a:r>
              <a:rPr lang="en-GB" sz="3600" dirty="0" smtClean="0"/>
              <a:t>(e) […]</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Art 7 – </a:t>
            </a:r>
            <a:r>
              <a:rPr lang="en-GB" i="1" dirty="0" smtClean="0"/>
              <a:t>sui generis </a:t>
            </a:r>
            <a:r>
              <a:rPr lang="en-GB" dirty="0" smtClean="0"/>
              <a:t>right </a:t>
            </a:r>
            <a:endParaRPr lang="en-GB" dirty="0"/>
          </a:p>
        </p:txBody>
      </p:sp>
      <p:sp>
        <p:nvSpPr>
          <p:cNvPr id="3" name="Content Placeholder 2"/>
          <p:cNvSpPr>
            <a:spLocks noGrp="1"/>
          </p:cNvSpPr>
          <p:nvPr>
            <p:ph idx="1"/>
          </p:nvPr>
        </p:nvSpPr>
        <p:spPr/>
        <p:txBody>
          <a:bodyPr>
            <a:normAutofit lnSpcReduction="10000"/>
          </a:bodyPr>
          <a:lstStyle/>
          <a:p>
            <a:r>
              <a:rPr lang="el-GR" dirty="0" smtClean="0"/>
              <a:t>(2)</a:t>
            </a:r>
            <a:r>
              <a:rPr lang="en-GB" dirty="0" smtClean="0"/>
              <a:t> </a:t>
            </a:r>
            <a:r>
              <a:rPr lang="el-GR" dirty="0" smtClean="0"/>
              <a:t>(b) 're-utilization' shall mean any form of making available to the public all or a substantial part of the contents of a database by the distribution of copies, by renting, by on-line or other forms of transmission. </a:t>
            </a:r>
            <a:endParaRPr lang="en-GB" dirty="0" smtClean="0"/>
          </a:p>
          <a:p>
            <a:r>
              <a:rPr lang="el-GR" dirty="0" smtClean="0"/>
              <a:t>The first </a:t>
            </a:r>
            <a:r>
              <a:rPr lang="el-GR" u="sng" dirty="0" smtClean="0"/>
              <a:t>sale</a:t>
            </a:r>
            <a:r>
              <a:rPr lang="el-GR" dirty="0" smtClean="0"/>
              <a:t> of a copy of a database within the Community by the rightholder or with his consent shall exhaust the </a:t>
            </a:r>
            <a:r>
              <a:rPr lang="el-GR" u="sng" dirty="0" smtClean="0"/>
              <a:t>right to control resale</a:t>
            </a:r>
            <a:r>
              <a:rPr lang="el-GR" dirty="0" smtClean="0"/>
              <a:t> of that copy within the Community; </a:t>
            </a:r>
            <a:endParaRPr lang="en-GB" dirty="0" smtClean="0"/>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Infosoc</a:t>
            </a:r>
            <a:r>
              <a:rPr lang="en-GB" dirty="0" smtClean="0"/>
              <a:t> directive </a:t>
            </a:r>
            <a:endParaRPr lang="en-GB" dirty="0"/>
          </a:p>
        </p:txBody>
      </p:sp>
      <p:sp>
        <p:nvSpPr>
          <p:cNvPr id="3" name="Content Placeholder 2"/>
          <p:cNvSpPr>
            <a:spLocks noGrp="1"/>
          </p:cNvSpPr>
          <p:nvPr>
            <p:ph idx="1"/>
          </p:nvPr>
        </p:nvSpPr>
        <p:spPr/>
        <p:txBody>
          <a:bodyPr>
            <a:normAutofit/>
          </a:bodyPr>
          <a:lstStyle/>
          <a:p>
            <a:r>
              <a:rPr lang="en-GB" dirty="0" smtClean="0"/>
              <a:t>(28) Copyright protection under this Directive includes the exclusive right to control distribution of the work incorporated in a </a:t>
            </a:r>
            <a:r>
              <a:rPr lang="en-GB" u="sng" dirty="0" smtClean="0"/>
              <a:t>tangible</a:t>
            </a:r>
            <a:r>
              <a:rPr lang="en-GB" dirty="0" smtClean="0"/>
              <a:t> article. The first </a:t>
            </a:r>
            <a:r>
              <a:rPr lang="en-GB" u="sng" dirty="0" smtClean="0"/>
              <a:t>sale</a:t>
            </a:r>
            <a:r>
              <a:rPr lang="en-GB" dirty="0" smtClean="0"/>
              <a:t> in the Community of the original of a work or copies thereof by the </a:t>
            </a:r>
            <a:r>
              <a:rPr lang="en-GB" dirty="0" err="1" smtClean="0"/>
              <a:t>rightholder</a:t>
            </a:r>
            <a:r>
              <a:rPr lang="en-GB" dirty="0" smtClean="0"/>
              <a:t> or with his consent exhausts the right to control </a:t>
            </a:r>
            <a:r>
              <a:rPr lang="en-GB" u="sng" dirty="0" smtClean="0"/>
              <a:t>resale</a:t>
            </a:r>
            <a:r>
              <a:rPr lang="en-GB" dirty="0" smtClean="0"/>
              <a:t> of that object in the Community […]</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Infosoc</a:t>
            </a:r>
            <a:r>
              <a:rPr lang="en-GB" dirty="0" smtClean="0"/>
              <a:t> directive </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 (29) The question of exhaustion does not arise in the case of services and on-line services in particular. This also applies with regard to a material copy of a work or other subject-matter made by a user of such a service with the consent of the </a:t>
            </a:r>
            <a:r>
              <a:rPr lang="en-GB" dirty="0" err="1" smtClean="0"/>
              <a:t>rightholder</a:t>
            </a:r>
            <a:r>
              <a:rPr lang="en-GB" dirty="0" smtClean="0"/>
              <a:t>. Therefore, the same applies to rental and lending of the original and copies of works or other subject-matter which are services by nature. Unlike CD-ROM or CD-I, where the intellectual property is incorporated in a material medium, namely an item of </a:t>
            </a:r>
            <a:r>
              <a:rPr lang="en-GB" u="sng" dirty="0" smtClean="0"/>
              <a:t>goods</a:t>
            </a:r>
            <a:r>
              <a:rPr lang="en-GB" dirty="0" smtClean="0"/>
              <a:t>, every on-line service is in fact an act which should be subject to authorisation where the copyright or related right so provides.</a:t>
            </a:r>
          </a:p>
          <a:p>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11991</TotalTime>
  <Words>2118</Words>
  <Application>Microsoft Office PowerPoint</Application>
  <PresentationFormat>On-screen Show (4:3)</PresentationFormat>
  <Paragraphs>119</Paragraphs>
  <Slides>30</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Arial</vt:lpstr>
      <vt:lpstr>Calibri</vt:lpstr>
      <vt:lpstr>Office Theme</vt:lpstr>
      <vt:lpstr>Software and databases:  Lex specialis for acts of communication to the public?</vt:lpstr>
      <vt:lpstr>Outline </vt:lpstr>
      <vt:lpstr>Legislative provisions</vt:lpstr>
      <vt:lpstr>Software directive – Art. 4 restricted acts </vt:lpstr>
      <vt:lpstr>Database directive </vt:lpstr>
      <vt:lpstr>Art. 5 – copyright </vt:lpstr>
      <vt:lpstr>Art 7 – sui generis right </vt:lpstr>
      <vt:lpstr>Infosoc directive </vt:lpstr>
      <vt:lpstr>Infosoc directive </vt:lpstr>
      <vt:lpstr>Infosoc directive </vt:lpstr>
      <vt:lpstr>Art. 6 WCT</vt:lpstr>
      <vt:lpstr>Agreed Statement of WCT concerning arts 6 and 7 </vt:lpstr>
      <vt:lpstr>Case law</vt:lpstr>
      <vt:lpstr>Usedsoft</vt:lpstr>
      <vt:lpstr>Usedsoft - Para 60 cont’d</vt:lpstr>
      <vt:lpstr>Usedsoft - Para 61</vt:lpstr>
      <vt:lpstr>Usedsoft - Para 63</vt:lpstr>
      <vt:lpstr>Usedsoft</vt:lpstr>
      <vt:lpstr>Art and Allposters</vt:lpstr>
      <vt:lpstr> Ranks and Vasiļevičs - pending</vt:lpstr>
      <vt:lpstr>Analysis</vt:lpstr>
      <vt:lpstr>Similarities or differences in the 3 directives?</vt:lpstr>
      <vt:lpstr>Databases: © and sui generis right </vt:lpstr>
      <vt:lpstr>Tangible v intangible = confusing debate</vt:lpstr>
      <vt:lpstr>Tangible v intangible = confusing debate</vt:lpstr>
      <vt:lpstr>Good v service</vt:lpstr>
      <vt:lpstr>Applying Usedsoft to databases</vt:lpstr>
      <vt:lpstr>Applying Usedsoft to databases</vt:lpstr>
      <vt:lpstr>Conclusion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Estelle D</dc:creator>
  <cp:lastModifiedBy>Sébastien Witmeur</cp:lastModifiedBy>
  <cp:revision>174</cp:revision>
  <dcterms:created xsi:type="dcterms:W3CDTF">2015-11-27T14:38:17Z</dcterms:created>
  <dcterms:modified xsi:type="dcterms:W3CDTF">2016-01-14T13:27:10Z</dcterms:modified>
</cp:coreProperties>
</file>