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45" r:id="rId2"/>
    <p:sldId id="523" r:id="rId3"/>
    <p:sldId id="516" r:id="rId4"/>
    <p:sldId id="531" r:id="rId5"/>
    <p:sldId id="522" r:id="rId6"/>
    <p:sldId id="517" r:id="rId7"/>
    <p:sldId id="524" r:id="rId8"/>
    <p:sldId id="518" r:id="rId9"/>
    <p:sldId id="532" r:id="rId10"/>
    <p:sldId id="533" r:id="rId11"/>
    <p:sldId id="534" r:id="rId12"/>
    <p:sldId id="520" r:id="rId13"/>
    <p:sldId id="519" r:id="rId14"/>
    <p:sldId id="530" r:id="rId15"/>
    <p:sldId id="529" r:id="rId16"/>
  </p:sldIdLst>
  <p:sldSz cx="9144000" cy="6858000" type="screen4x3"/>
  <p:notesSz cx="6669088" cy="9926638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C8D1E6"/>
    <a:srgbClr val="4664AA"/>
    <a:srgbClr val="808080"/>
    <a:srgbClr val="B3E0DA"/>
    <a:srgbClr val="008000"/>
    <a:srgbClr val="009682"/>
    <a:srgbClr val="E3E8F2"/>
    <a:srgbClr val="D9D9D9"/>
    <a:srgbClr val="D9E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912" autoAdjust="0"/>
    <p:restoredTop sz="91212" autoAdjust="0"/>
  </p:normalViewPr>
  <p:slideViewPr>
    <p:cSldViewPr>
      <p:cViewPr varScale="1">
        <p:scale>
          <a:sx n="60" d="100"/>
          <a:sy n="60" d="100"/>
        </p:scale>
        <p:origin x="72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244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1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4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428584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537FA6-A558-4257-A34D-D997D3A6980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107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1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4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BAC225-EFFF-400B-96E0-BD7E6A71F209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041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template_tite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1555750"/>
            <a:ext cx="7772400" cy="649288"/>
          </a:xfrm>
        </p:spPr>
        <p:txBody>
          <a:bodyPr/>
          <a:lstStyle>
            <a:lvl1pPr>
              <a:defRPr sz="3500"/>
            </a:lvl1pPr>
          </a:lstStyle>
          <a:p>
            <a:r>
              <a:rPr lang="de-DE"/>
              <a:t>Gemeinsam an die Spitze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61975" y="2736850"/>
            <a:ext cx="3794125" cy="476250"/>
          </a:xfrm>
        </p:spPr>
        <p:txBody>
          <a:bodyPr/>
          <a:lstStyle>
            <a:lvl1pPr marL="0" indent="0">
              <a:buFontTx/>
              <a:buNone/>
              <a:defRPr sz="1600" b="0"/>
            </a:lvl1pPr>
          </a:lstStyle>
          <a:p>
            <a:r>
              <a:rPr lang="de-DE"/>
              <a:t>Karlsruhe Institute of Technology (KIT)</a:t>
            </a:r>
          </a:p>
        </p:txBody>
      </p:sp>
      <p:pic>
        <p:nvPicPr>
          <p:cNvPr id="4102" name="Picture 6" descr="KITlogo_4c_frutig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" y="542925"/>
            <a:ext cx="1724025" cy="787400"/>
          </a:xfrm>
          <a:prstGeom prst="rect">
            <a:avLst/>
          </a:prstGeom>
          <a:noFill/>
        </p:spPr>
      </p:pic>
      <p:pic>
        <p:nvPicPr>
          <p:cNvPr id="4103" name="Picture 7" descr="fzk_wortbild_sw_RGB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4738" y="2895600"/>
            <a:ext cx="1717675" cy="430213"/>
          </a:xfrm>
          <a:prstGeom prst="rect">
            <a:avLst/>
          </a:prstGeom>
          <a:noFill/>
        </p:spPr>
      </p:pic>
      <p:pic>
        <p:nvPicPr>
          <p:cNvPr id="4104" name="Picture 8" descr="Uni_wortbild_sw_RGB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6413" y="2914650"/>
            <a:ext cx="2001837" cy="327025"/>
          </a:xfrm>
          <a:prstGeom prst="rect">
            <a:avLst/>
          </a:prstGeom>
          <a:noFill/>
        </p:spPr>
      </p:pic>
      <p:sp>
        <p:nvSpPr>
          <p:cNvPr id="4109" name="Text Box 13"/>
          <p:cNvSpPr txBox="1">
            <a:spLocks noChangeArrowheads="1"/>
          </p:cNvSpPr>
          <p:nvPr userDrawn="1"/>
        </p:nvSpPr>
        <p:spPr bwMode="auto">
          <a:xfrm>
            <a:off x="7334250" y="6437313"/>
            <a:ext cx="1511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</a:rPr>
              <a:t>www.kit.edu</a:t>
            </a:r>
          </a:p>
        </p:txBody>
      </p:sp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2266950" y="4508500"/>
            <a:ext cx="6697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olidFill>
                  <a:srgbClr val="FF3300"/>
                </a:solidFill>
              </a:rPr>
              <a:t>Platzhalter für Bild</a:t>
            </a:r>
          </a:p>
        </p:txBody>
      </p:sp>
      <p:pic>
        <p:nvPicPr>
          <p:cNvPr id="11" name="Picture 3" descr="titelbild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2" y="-24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4175" y="298450"/>
            <a:ext cx="2057400" cy="56229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61975" y="298450"/>
            <a:ext cx="6019800" cy="56229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975" y="298450"/>
            <a:ext cx="6430963" cy="5619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61975" y="1395413"/>
            <a:ext cx="4038600" cy="45259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752975" y="1395413"/>
            <a:ext cx="4038600" cy="4525962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975" y="298450"/>
            <a:ext cx="6430963" cy="5619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61975" y="1395413"/>
            <a:ext cx="8229600" cy="218598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61975" y="3733800"/>
            <a:ext cx="8229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oter Placeholder 5"/>
          <p:cNvSpPr>
            <a:spLocks noGrp="1" noChangeArrowheads="1"/>
          </p:cNvSpPr>
          <p:nvPr userDrawn="1">
            <p:ph type="ftr" sz="quarter" idx="4294967295"/>
          </p:nvPr>
        </p:nvSpPr>
        <p:spPr bwMode="auto">
          <a:xfrm>
            <a:off x="590550" y="6572272"/>
            <a:ext cx="6196028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latin typeface="+mj-lt"/>
              </a:defRPr>
            </a:lvl1pPr>
          </a:lstStyle>
          <a:p>
            <a:r>
              <a:rPr lang="de-DE" dirty="0" smtClean="0"/>
              <a:t>Urheberrecht                                                                                                                 Prof. Dr. </a:t>
            </a:r>
            <a:r>
              <a:rPr lang="de-DE" dirty="0" err="1" smtClean="0"/>
              <a:t>iur</a:t>
            </a:r>
            <a:r>
              <a:rPr lang="de-DE" dirty="0" smtClean="0"/>
              <a:t>. Thomas Dreier, M. C. J.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400"/>
              </a:spcAft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 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5814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858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61975" y="1395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2975" y="1395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4294967295"/>
          </p:nvPr>
        </p:nvSpPr>
        <p:spPr bwMode="auto">
          <a:xfrm>
            <a:off x="590550" y="6572272"/>
            <a:ext cx="6196028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latin typeface="+mj-lt"/>
              </a:defRPr>
            </a:lvl1pPr>
          </a:lstStyle>
          <a:p>
            <a:r>
              <a:rPr lang="de-DE" dirty="0" smtClean="0"/>
              <a:t>Urheberrecht                                                                                                                 Prof. Dr. </a:t>
            </a:r>
            <a:r>
              <a:rPr lang="de-DE" dirty="0" err="1" smtClean="0"/>
              <a:t>iur</a:t>
            </a:r>
            <a:r>
              <a:rPr lang="de-DE" dirty="0" smtClean="0"/>
              <a:t>. Thomas Dreier, M. C. J.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 userDrawn="1">
            <p:ph type="ftr" sz="quarter" idx="4294967295"/>
          </p:nvPr>
        </p:nvSpPr>
        <p:spPr bwMode="auto">
          <a:xfrm>
            <a:off x="590550" y="6572272"/>
            <a:ext cx="6196028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latin typeface="+mj-lt"/>
              </a:defRPr>
            </a:lvl1pPr>
          </a:lstStyle>
          <a:p>
            <a:r>
              <a:rPr lang="de-DE" dirty="0" smtClean="0"/>
              <a:t>Urheberrecht                                                                                                                 Prof. Dr. </a:t>
            </a:r>
            <a:r>
              <a:rPr lang="de-DE" dirty="0" err="1" smtClean="0"/>
              <a:t>iur</a:t>
            </a:r>
            <a:r>
              <a:rPr lang="de-DE" dirty="0" smtClean="0"/>
              <a:t>. Thomas Dreier, M. C. J.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template_folg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12" descr="template_folge"/>
          <p:cNvPicPr>
            <a:picLocks noChangeAspect="1" noChangeArrowheads="1"/>
          </p:cNvPicPr>
          <p:nvPr userDrawn="1"/>
        </p:nvPicPr>
        <p:blipFill>
          <a:blip r:embed="rId15" cstate="print"/>
          <a:srcRect t="84375" b="5208"/>
          <a:stretch>
            <a:fillRect/>
          </a:stretch>
        </p:blipFill>
        <p:spPr bwMode="auto">
          <a:xfrm>
            <a:off x="0" y="5929330"/>
            <a:ext cx="9144000" cy="71438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1975" y="298450"/>
            <a:ext cx="64309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Einzigartige Kooperation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1975" y="13954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Karlsruhe Institute </a:t>
            </a:r>
            <a:r>
              <a:rPr lang="de-DE" dirty="0" err="1" smtClean="0"/>
              <a:t>of</a:t>
            </a:r>
            <a:r>
              <a:rPr lang="de-DE" dirty="0" smtClean="0"/>
              <a:t> Technology (KIT).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1033" name="Picture 9" descr="KITlogo_4c_frutiger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75575" y="263525"/>
            <a:ext cx="1084263" cy="495300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590550" y="6572272"/>
            <a:ext cx="6196028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latin typeface="+mj-lt"/>
              </a:defRPr>
            </a:lvl1pPr>
          </a:lstStyle>
          <a:p>
            <a:r>
              <a:rPr lang="de-DE" dirty="0" smtClean="0"/>
              <a:t>Urheberrecht                                                                                                                 Prof. Dr. </a:t>
            </a:r>
            <a:r>
              <a:rPr lang="de-DE" dirty="0" err="1" smtClean="0"/>
              <a:t>iur</a:t>
            </a:r>
            <a:r>
              <a:rPr lang="de-DE" dirty="0" smtClean="0"/>
              <a:t>. Thomas Dreier, M. C. J.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60000" indent="-360000" algn="l" defTabSz="360000" rtl="0" fontAlgn="base">
        <a:spcBef>
          <a:spcPts val="0"/>
        </a:spcBef>
        <a:spcAft>
          <a:spcPts val="600"/>
        </a:spcAft>
        <a:buSzPct val="90000"/>
        <a:buBlip>
          <a:blip r:embed="rId17"/>
        </a:buBlip>
        <a:defRPr sz="2400" b="1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fontAlgn="base">
        <a:spcBef>
          <a:spcPts val="0"/>
        </a:spcBef>
        <a:spcAft>
          <a:spcPts val="600"/>
        </a:spcAft>
        <a:buSzPct val="90000"/>
        <a:buBlip>
          <a:blip r:embed="rId17"/>
        </a:buBlip>
        <a:defRPr sz="2000" b="1" baseline="0">
          <a:solidFill>
            <a:schemeClr val="tx1"/>
          </a:solidFill>
          <a:latin typeface="+mn-lt"/>
        </a:defRPr>
      </a:lvl2pPr>
      <a:lvl3pPr marL="1080000" indent="-360000" algn="l" defTabSz="360000" rtl="0" fontAlgn="base">
        <a:spcBef>
          <a:spcPts val="0"/>
        </a:spcBef>
        <a:spcAft>
          <a:spcPts val="600"/>
        </a:spcAft>
        <a:buSzPct val="90000"/>
        <a:buBlip>
          <a:blip r:embed="rId17"/>
        </a:buBlip>
        <a:defRPr sz="1800" b="1" baseline="0">
          <a:solidFill>
            <a:schemeClr val="tx1"/>
          </a:solidFill>
          <a:latin typeface="+mn-lt"/>
        </a:defRPr>
      </a:lvl3pPr>
      <a:lvl4pPr marL="1440000" indent="-360000" algn="l" defTabSz="360000" rtl="0" fontAlgn="base">
        <a:spcBef>
          <a:spcPts val="0"/>
        </a:spcBef>
        <a:spcAft>
          <a:spcPts val="600"/>
        </a:spcAft>
        <a:buSzPct val="90000"/>
        <a:buBlip>
          <a:blip r:embed="rId17"/>
        </a:buBlip>
        <a:defRPr sz="1800" b="1" baseline="0">
          <a:solidFill>
            <a:schemeClr val="tx1"/>
          </a:solidFill>
          <a:latin typeface="+mn-lt"/>
        </a:defRPr>
      </a:lvl4pPr>
      <a:lvl5pPr marL="1800000" indent="-360000" algn="l" defTabSz="360000" rtl="0" fontAlgn="base">
        <a:spcBef>
          <a:spcPts val="0"/>
        </a:spcBef>
        <a:spcAft>
          <a:spcPts val="600"/>
        </a:spcAft>
        <a:buSzPct val="90000"/>
        <a:buBlip>
          <a:blip r:embed="rId17"/>
        </a:buBlip>
        <a:defRPr sz="1800" baseline="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90000"/>
        <a:buBlip>
          <a:blip r:embed="rId17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90000"/>
        <a:buBlip>
          <a:blip r:embed="rId17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90000"/>
        <a:buBlip>
          <a:blip r:embed="rId17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90000"/>
        <a:buBlip>
          <a:blip r:embed="rId17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352928" cy="857256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“mere provision of Technical Facilities”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under WCT and </a:t>
            </a:r>
            <a:r>
              <a:rPr lang="en-US" dirty="0" err="1" smtClean="0">
                <a:solidFill>
                  <a:srgbClr val="C00000"/>
                </a:solidFill>
              </a:rPr>
              <a:t>InfoSoc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4400" dirty="0" smtClean="0"/>
              <a:t>	</a:t>
            </a:r>
            <a:br>
              <a:rPr lang="en-US" sz="4400" dirty="0" smtClean="0"/>
            </a:br>
            <a:r>
              <a:rPr lang="fr-BE" sz="4400" dirty="0" smtClean="0">
                <a:solidFill>
                  <a:srgbClr val="C00000"/>
                </a:solidFill>
              </a:rPr>
              <a:t>			</a:t>
            </a:r>
            <a:r>
              <a:rPr lang="fr-BE" sz="2800" dirty="0" smtClean="0">
                <a:solidFill>
                  <a:srgbClr val="C00000"/>
                </a:solidFill>
              </a:rPr>
              <a:t>            	</a:t>
            </a:r>
            <a:r>
              <a:rPr lang="fr-BE" sz="2800" dirty="0" smtClean="0">
                <a:solidFill>
                  <a:schemeClr val="tx1"/>
                </a:solidFill>
                <a:latin typeface="+mn-lt"/>
              </a:rPr>
              <a:t>Bruxelles, 15.01.2016</a:t>
            </a:r>
            <a:r>
              <a:rPr lang="fr-BE" sz="28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dirty="0" smtClean="0">
                <a:solidFill>
                  <a:schemeClr val="accent6"/>
                </a:solidFill>
              </a:rPr>
              <a:t/>
            </a:r>
            <a:br>
              <a:rPr lang="de-DE" dirty="0" smtClean="0">
                <a:solidFill>
                  <a:schemeClr val="accent6"/>
                </a:solidFill>
              </a:rPr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>
              <a:solidFill>
                <a:srgbClr val="4664AA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28596" y="1785926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+mn-lt"/>
              </a:rPr>
              <a:t>Thomas Dreier</a:t>
            </a:r>
            <a:endParaRPr lang="de-DE" sz="3200" b="1" dirty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5536" y="6581001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Prof. Dr. Thomas Dreier    –    Zentrum für angewandte Rechtswissenschaft (ZAR)    –    Karlsruhe</a:t>
            </a:r>
            <a:endParaRPr lang="de-DE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467544" y="1196752"/>
            <a:ext cx="828092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300" b="1" dirty="0" smtClean="0">
                <a:latin typeface="+mn-lt"/>
              </a:rPr>
              <a:t>Cable </a:t>
            </a:r>
            <a:r>
              <a:rPr lang="de-DE" sz="2300" b="1" dirty="0" err="1" smtClean="0">
                <a:latin typeface="+mn-lt"/>
              </a:rPr>
              <a:t>re-distribution</a:t>
            </a:r>
            <a:endParaRPr lang="de-DE" sz="2300" b="1" dirty="0" smtClean="0">
              <a:latin typeface="+mn-lt"/>
            </a:endParaRP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en-US" sz="1900" dirty="0" smtClean="0">
                <a:latin typeface="Calibri" pitchFamily="34" charset="0"/>
              </a:rPr>
              <a:t>C-325/14 – </a:t>
            </a:r>
            <a:r>
              <a:rPr lang="en-US" sz="1900" i="1" dirty="0" smtClean="0">
                <a:latin typeface="Calibri" pitchFamily="34" charset="0"/>
              </a:rPr>
              <a:t>SBS-</a:t>
            </a:r>
            <a:r>
              <a:rPr lang="en-US" sz="1900" i="1" dirty="0" err="1" smtClean="0">
                <a:latin typeface="Calibri" pitchFamily="34" charset="0"/>
              </a:rPr>
              <a:t>Sabam</a:t>
            </a:r>
            <a:endParaRPr lang="en-US" sz="1900" i="1" dirty="0" smtClean="0">
              <a:latin typeface="Calibri" pitchFamily="34" charset="0"/>
            </a:endParaRP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en-US" sz="1900" dirty="0" smtClean="0">
                <a:latin typeface="Calibri" pitchFamily="34" charset="0"/>
              </a:rPr>
              <a:t>Distribution to limited number of re-distributers 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tabLst>
                <a:tab pos="1255713" algn="l"/>
              </a:tabLst>
            </a:pPr>
            <a:r>
              <a:rPr lang="en-US" sz="1900" dirty="0" smtClean="0">
                <a:latin typeface="Calibri" pitchFamily="34" charset="0"/>
              </a:rPr>
              <a:t>	no communication to the public 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en-US" sz="1900" dirty="0" smtClean="0">
                <a:latin typeface="Calibri" pitchFamily="34" charset="0"/>
              </a:rPr>
              <a:t>unless: intervention of the distributors in question is just a technical means, which it is for the national court to ascertain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en-US" sz="1900" dirty="0" smtClean="0">
                <a:latin typeface="Calibri" pitchFamily="34" charset="0"/>
              </a:rPr>
              <a:t>similarly under </a:t>
            </a:r>
            <a:r>
              <a:rPr lang="en-US" sz="1900" dirty="0" err="1" smtClean="0">
                <a:latin typeface="Calibri" pitchFamily="34" charset="0"/>
              </a:rPr>
              <a:t>SatCab</a:t>
            </a:r>
            <a:r>
              <a:rPr lang="en-US" sz="1900" dirty="0" smtClean="0">
                <a:latin typeface="Calibri" pitchFamily="34" charset="0"/>
              </a:rPr>
              <a:t> already C-192/04 – </a:t>
            </a:r>
            <a:r>
              <a:rPr lang="en-US" sz="1900" i="1" dirty="0" err="1" smtClean="0">
                <a:latin typeface="Calibri" pitchFamily="34" charset="0"/>
              </a:rPr>
              <a:t>Lagardère</a:t>
            </a:r>
            <a:endParaRPr lang="en-US" sz="1900" i="1" dirty="0" smtClean="0">
              <a:latin typeface="Calibri" pitchFamily="34" charset="0"/>
            </a:endParaRP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en-US" sz="1900" dirty="0" smtClean="0">
                <a:latin typeface="Calibri" pitchFamily="34" charset="0"/>
              </a:rPr>
              <a:t>Criteria for distinction:</a:t>
            </a:r>
          </a:p>
          <a:p>
            <a:pPr marL="1255713" lvl="1" indent="-355600">
              <a:spcBef>
                <a:spcPts val="40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1255713" algn="l"/>
              </a:tabLst>
            </a:pPr>
            <a:r>
              <a:rPr lang="en-US" sz="1900" dirty="0" smtClean="0">
                <a:latin typeface="Calibri" pitchFamily="34" charset="0"/>
              </a:rPr>
              <a:t>“public” as “an indeterminate number of recipients, potential television viewers”; moreover, “a fairly large number of persons”</a:t>
            </a:r>
          </a:p>
          <a:p>
            <a:pPr marL="1255713" lvl="1" indent="-355600">
              <a:spcBef>
                <a:spcPts val="40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1255713" algn="l"/>
              </a:tabLst>
            </a:pPr>
            <a:r>
              <a:rPr lang="en-US" sz="1900" dirty="0" smtClean="0">
                <a:latin typeface="Calibri" pitchFamily="34" charset="0"/>
              </a:rPr>
              <a:t>./. “specified individual distributors”</a:t>
            </a:r>
          </a:p>
          <a:p>
            <a:pPr marL="1255713" lvl="1" indent="-355600">
              <a:spcBef>
                <a:spcPts val="40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1255713" algn="l"/>
              </a:tabLst>
            </a:pPr>
            <a:r>
              <a:rPr lang="en-US" sz="1900" dirty="0" smtClean="0">
                <a:latin typeface="Calibri" pitchFamily="34" charset="0"/>
              </a:rPr>
              <a:t>But: communication, if “autonomous service performed with the aim of making a profit”, “subscription being paid by [viewers] not to the broadcasting </a:t>
            </a:r>
            <a:r>
              <a:rPr lang="en-US" sz="1900" dirty="0" err="1" smtClean="0">
                <a:latin typeface="Calibri" pitchFamily="34" charset="0"/>
              </a:rPr>
              <a:t>organisation</a:t>
            </a:r>
            <a:r>
              <a:rPr lang="en-US" sz="1900" dirty="0" smtClean="0">
                <a:latin typeface="Calibri" pitchFamily="34" charset="0"/>
              </a:rPr>
              <a:t> but to that professional, and being payable not for any technical services, but for access to … copyright-protected works”</a:t>
            </a: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561975" y="298450"/>
            <a:ext cx="6962353" cy="561975"/>
          </a:xfrm>
        </p:spPr>
        <p:txBody>
          <a:bodyPr/>
          <a:lstStyle/>
          <a:p>
            <a:r>
              <a:rPr lang="de-DE" dirty="0" err="1" smtClean="0">
                <a:solidFill>
                  <a:srgbClr val="C00000"/>
                </a:solidFill>
              </a:rPr>
              <a:t>Where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we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are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today</a:t>
            </a:r>
            <a:r>
              <a:rPr lang="de-DE" dirty="0" smtClean="0">
                <a:solidFill>
                  <a:srgbClr val="C00000"/>
                </a:solidFill>
              </a:rPr>
              <a:t> (</a:t>
            </a:r>
            <a:r>
              <a:rPr lang="de-DE" dirty="0" err="1" smtClean="0">
                <a:solidFill>
                  <a:srgbClr val="C00000"/>
                </a:solidFill>
              </a:rPr>
              <a:t>cont‘d</a:t>
            </a:r>
            <a:r>
              <a:rPr lang="de-DE" dirty="0" smtClean="0">
                <a:solidFill>
                  <a:srgbClr val="C00000"/>
                </a:solidFill>
              </a:rPr>
              <a:t>)</a:t>
            </a:r>
            <a:endParaRPr lang="de-DE" i="1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5536" y="6581001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Prof. Dr. Thomas Dreier    –    Zentrum für angewandte Rechtswissenschaft (ZAR)    –    Karlsruhe</a:t>
            </a:r>
            <a:endParaRPr lang="de-DE" sz="1200" dirty="0"/>
          </a:p>
        </p:txBody>
      </p:sp>
      <p:grpSp>
        <p:nvGrpSpPr>
          <p:cNvPr id="40" name="Gruppieren 39"/>
          <p:cNvGrpSpPr/>
          <p:nvPr/>
        </p:nvGrpSpPr>
        <p:grpSpPr>
          <a:xfrm>
            <a:off x="6732240" y="980728"/>
            <a:ext cx="1728192" cy="1809492"/>
            <a:chOff x="1187624" y="980728"/>
            <a:chExt cx="4896544" cy="4329772"/>
          </a:xfrm>
        </p:grpSpPr>
        <p:cxnSp>
          <p:nvCxnSpPr>
            <p:cNvPr id="41" name="Gerade Verbindung mit Pfeil 40"/>
            <p:cNvCxnSpPr/>
            <p:nvPr/>
          </p:nvCxnSpPr>
          <p:spPr>
            <a:xfrm flipV="1">
              <a:off x="2051720" y="2060848"/>
              <a:ext cx="1800200" cy="1008112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/>
            <p:cNvCxnSpPr/>
            <p:nvPr/>
          </p:nvCxnSpPr>
          <p:spPr>
            <a:xfrm flipV="1">
              <a:off x="2051720" y="2996952"/>
              <a:ext cx="1800200" cy="7200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/>
            <p:cNvCxnSpPr>
              <a:stCxn id="44" idx="3"/>
            </p:cNvCxnSpPr>
            <p:nvPr/>
          </p:nvCxnSpPr>
          <p:spPr>
            <a:xfrm>
              <a:off x="2051720" y="3068960"/>
              <a:ext cx="1872208" cy="79208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/>
          </p:nvSpPr>
          <p:spPr>
            <a:xfrm>
              <a:off x="1187624" y="2708920"/>
              <a:ext cx="864096" cy="72008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Ellipse 44"/>
            <p:cNvSpPr/>
            <p:nvPr/>
          </p:nvSpPr>
          <p:spPr>
            <a:xfrm>
              <a:off x="3851920" y="1700808"/>
              <a:ext cx="720080" cy="72008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Ellipse 45"/>
            <p:cNvSpPr/>
            <p:nvPr/>
          </p:nvSpPr>
          <p:spPr>
            <a:xfrm>
              <a:off x="3851920" y="2636912"/>
              <a:ext cx="720080" cy="72008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Ellipse 46"/>
            <p:cNvSpPr/>
            <p:nvPr/>
          </p:nvSpPr>
          <p:spPr>
            <a:xfrm>
              <a:off x="3851920" y="3645024"/>
              <a:ext cx="720080" cy="72008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8" name="Gerade Verbindung mit Pfeil 47"/>
            <p:cNvCxnSpPr>
              <a:stCxn id="45" idx="6"/>
            </p:cNvCxnSpPr>
            <p:nvPr/>
          </p:nvCxnSpPr>
          <p:spPr>
            <a:xfrm>
              <a:off x="4572000" y="2060848"/>
              <a:ext cx="1224136" cy="216024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mit Pfeil 48"/>
            <p:cNvCxnSpPr>
              <a:stCxn id="45" idx="6"/>
            </p:cNvCxnSpPr>
            <p:nvPr/>
          </p:nvCxnSpPr>
          <p:spPr>
            <a:xfrm flipV="1">
              <a:off x="4572000" y="1844824"/>
              <a:ext cx="1224136" cy="216024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mit Pfeil 49"/>
            <p:cNvCxnSpPr>
              <a:stCxn id="45" idx="6"/>
            </p:cNvCxnSpPr>
            <p:nvPr/>
          </p:nvCxnSpPr>
          <p:spPr>
            <a:xfrm flipV="1">
              <a:off x="4572000" y="1556794"/>
              <a:ext cx="1224136" cy="504054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mit Pfeil 50"/>
            <p:cNvCxnSpPr>
              <a:stCxn id="45" idx="6"/>
              <a:endCxn id="71" idx="1"/>
            </p:cNvCxnSpPr>
            <p:nvPr/>
          </p:nvCxnSpPr>
          <p:spPr>
            <a:xfrm flipV="1">
              <a:off x="4572000" y="1165394"/>
              <a:ext cx="1152128" cy="895454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uppieren 33"/>
            <p:cNvGrpSpPr/>
            <p:nvPr/>
          </p:nvGrpSpPr>
          <p:grpSpPr>
            <a:xfrm>
              <a:off x="5724128" y="980728"/>
              <a:ext cx="360040" cy="1449452"/>
              <a:chOff x="5724128" y="1268760"/>
              <a:chExt cx="360040" cy="1449452"/>
            </a:xfrm>
          </p:grpSpPr>
          <p:sp>
            <p:nvSpPr>
              <p:cNvPr id="71" name="Textfeld 70"/>
              <p:cNvSpPr txBox="1"/>
              <p:nvPr/>
            </p:nvSpPr>
            <p:spPr>
              <a:xfrm>
                <a:off x="5724128" y="126876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smtClean="0"/>
                  <a:t>X</a:t>
                </a:r>
                <a:endParaRPr lang="de-DE" dirty="0"/>
              </a:p>
            </p:txBody>
          </p:sp>
          <p:sp>
            <p:nvSpPr>
              <p:cNvPr id="72" name="Textfeld 71"/>
              <p:cNvSpPr txBox="1"/>
              <p:nvPr/>
            </p:nvSpPr>
            <p:spPr>
              <a:xfrm>
                <a:off x="5724128" y="162880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smtClean="0"/>
                  <a:t>X</a:t>
                </a:r>
                <a:endParaRPr lang="de-DE" dirty="0"/>
              </a:p>
            </p:txBody>
          </p:sp>
          <p:sp>
            <p:nvSpPr>
              <p:cNvPr id="73" name="Textfeld 72"/>
              <p:cNvSpPr txBox="1"/>
              <p:nvPr/>
            </p:nvSpPr>
            <p:spPr>
              <a:xfrm>
                <a:off x="5724128" y="198884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smtClean="0"/>
                  <a:t>X</a:t>
                </a:r>
                <a:endParaRPr lang="de-DE" dirty="0"/>
              </a:p>
            </p:txBody>
          </p:sp>
          <p:sp>
            <p:nvSpPr>
              <p:cNvPr id="74" name="Textfeld 73"/>
              <p:cNvSpPr txBox="1"/>
              <p:nvPr/>
            </p:nvSpPr>
            <p:spPr>
              <a:xfrm>
                <a:off x="5724128" y="234888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smtClean="0"/>
                  <a:t>X</a:t>
                </a:r>
                <a:endParaRPr lang="de-DE" dirty="0"/>
              </a:p>
            </p:txBody>
          </p:sp>
        </p:grpSp>
        <p:grpSp>
          <p:nvGrpSpPr>
            <p:cNvPr id="53" name="Gruppieren 34"/>
            <p:cNvGrpSpPr/>
            <p:nvPr/>
          </p:nvGrpSpPr>
          <p:grpSpPr>
            <a:xfrm>
              <a:off x="5724128" y="2420888"/>
              <a:ext cx="360040" cy="1449452"/>
              <a:chOff x="5724128" y="1268760"/>
              <a:chExt cx="360040" cy="1449452"/>
            </a:xfrm>
          </p:grpSpPr>
          <p:sp>
            <p:nvSpPr>
              <p:cNvPr id="67" name="Textfeld 66"/>
              <p:cNvSpPr txBox="1"/>
              <p:nvPr/>
            </p:nvSpPr>
            <p:spPr>
              <a:xfrm>
                <a:off x="5724128" y="126876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smtClean="0"/>
                  <a:t>X</a:t>
                </a:r>
                <a:endParaRPr lang="de-DE" dirty="0"/>
              </a:p>
            </p:txBody>
          </p:sp>
          <p:sp>
            <p:nvSpPr>
              <p:cNvPr id="68" name="Textfeld 67"/>
              <p:cNvSpPr txBox="1"/>
              <p:nvPr/>
            </p:nvSpPr>
            <p:spPr>
              <a:xfrm>
                <a:off x="5724128" y="162880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smtClean="0"/>
                  <a:t>X</a:t>
                </a:r>
                <a:endParaRPr lang="de-DE" dirty="0"/>
              </a:p>
            </p:txBody>
          </p:sp>
          <p:sp>
            <p:nvSpPr>
              <p:cNvPr id="69" name="Textfeld 68"/>
              <p:cNvSpPr txBox="1"/>
              <p:nvPr/>
            </p:nvSpPr>
            <p:spPr>
              <a:xfrm>
                <a:off x="5724128" y="198884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smtClean="0"/>
                  <a:t>X</a:t>
                </a:r>
                <a:endParaRPr lang="de-DE" dirty="0"/>
              </a:p>
            </p:txBody>
          </p:sp>
          <p:sp>
            <p:nvSpPr>
              <p:cNvPr id="70" name="Textfeld 69"/>
              <p:cNvSpPr txBox="1"/>
              <p:nvPr/>
            </p:nvSpPr>
            <p:spPr>
              <a:xfrm>
                <a:off x="5724128" y="234888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smtClean="0"/>
                  <a:t>X</a:t>
                </a:r>
                <a:endParaRPr lang="de-DE" dirty="0"/>
              </a:p>
            </p:txBody>
          </p:sp>
        </p:grpSp>
        <p:grpSp>
          <p:nvGrpSpPr>
            <p:cNvPr id="54" name="Gruppieren 39"/>
            <p:cNvGrpSpPr/>
            <p:nvPr/>
          </p:nvGrpSpPr>
          <p:grpSpPr>
            <a:xfrm>
              <a:off x="5724128" y="3861048"/>
              <a:ext cx="360040" cy="1449452"/>
              <a:chOff x="5724128" y="1268760"/>
              <a:chExt cx="360040" cy="1449452"/>
            </a:xfrm>
          </p:grpSpPr>
          <p:sp>
            <p:nvSpPr>
              <p:cNvPr id="63" name="Textfeld 62"/>
              <p:cNvSpPr txBox="1"/>
              <p:nvPr/>
            </p:nvSpPr>
            <p:spPr>
              <a:xfrm>
                <a:off x="5724128" y="126876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smtClean="0"/>
                  <a:t>X</a:t>
                </a:r>
                <a:endParaRPr lang="de-DE" dirty="0"/>
              </a:p>
            </p:txBody>
          </p:sp>
          <p:sp>
            <p:nvSpPr>
              <p:cNvPr id="64" name="Textfeld 63"/>
              <p:cNvSpPr txBox="1"/>
              <p:nvPr/>
            </p:nvSpPr>
            <p:spPr>
              <a:xfrm>
                <a:off x="5724128" y="162880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smtClean="0"/>
                  <a:t>X</a:t>
                </a:r>
                <a:endParaRPr lang="de-DE" dirty="0"/>
              </a:p>
            </p:txBody>
          </p:sp>
          <p:sp>
            <p:nvSpPr>
              <p:cNvPr id="65" name="Textfeld 64"/>
              <p:cNvSpPr txBox="1"/>
              <p:nvPr/>
            </p:nvSpPr>
            <p:spPr>
              <a:xfrm>
                <a:off x="5724128" y="198884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smtClean="0"/>
                  <a:t>X</a:t>
                </a:r>
                <a:endParaRPr lang="de-DE" dirty="0"/>
              </a:p>
            </p:txBody>
          </p:sp>
          <p:sp>
            <p:nvSpPr>
              <p:cNvPr id="66" name="Textfeld 65"/>
              <p:cNvSpPr txBox="1"/>
              <p:nvPr/>
            </p:nvSpPr>
            <p:spPr>
              <a:xfrm>
                <a:off x="5724128" y="234888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smtClean="0"/>
                  <a:t>X</a:t>
                </a:r>
                <a:endParaRPr lang="de-DE" dirty="0"/>
              </a:p>
            </p:txBody>
          </p:sp>
        </p:grpSp>
        <p:cxnSp>
          <p:nvCxnSpPr>
            <p:cNvPr id="55" name="Gerade Verbindung mit Pfeil 54"/>
            <p:cNvCxnSpPr>
              <a:stCxn id="46" idx="6"/>
            </p:cNvCxnSpPr>
            <p:nvPr/>
          </p:nvCxnSpPr>
          <p:spPr>
            <a:xfrm>
              <a:off x="4572000" y="2996952"/>
              <a:ext cx="1224136" cy="288032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mit Pfeil 55"/>
            <p:cNvCxnSpPr>
              <a:stCxn id="46" idx="6"/>
              <a:endCxn id="68" idx="1"/>
            </p:cNvCxnSpPr>
            <p:nvPr/>
          </p:nvCxnSpPr>
          <p:spPr>
            <a:xfrm flipV="1">
              <a:off x="4572000" y="2965594"/>
              <a:ext cx="1152128" cy="3135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mit Pfeil 56"/>
            <p:cNvCxnSpPr>
              <a:stCxn id="46" idx="6"/>
              <a:endCxn id="67" idx="1"/>
            </p:cNvCxnSpPr>
            <p:nvPr/>
          </p:nvCxnSpPr>
          <p:spPr>
            <a:xfrm flipV="1">
              <a:off x="4572000" y="2605554"/>
              <a:ext cx="1152128" cy="39139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57"/>
            <p:cNvCxnSpPr>
              <a:stCxn id="46" idx="6"/>
              <a:endCxn id="70" idx="1"/>
            </p:cNvCxnSpPr>
            <p:nvPr/>
          </p:nvCxnSpPr>
          <p:spPr>
            <a:xfrm>
              <a:off x="4572000" y="2996952"/>
              <a:ext cx="1152128" cy="688722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mit Pfeil 58"/>
            <p:cNvCxnSpPr>
              <a:endCxn id="66" idx="1"/>
            </p:cNvCxnSpPr>
            <p:nvPr/>
          </p:nvCxnSpPr>
          <p:spPr>
            <a:xfrm>
              <a:off x="4572000" y="4077072"/>
              <a:ext cx="1152128" cy="1048762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mit Pfeil 59"/>
            <p:cNvCxnSpPr>
              <a:endCxn id="65" idx="1"/>
            </p:cNvCxnSpPr>
            <p:nvPr/>
          </p:nvCxnSpPr>
          <p:spPr>
            <a:xfrm>
              <a:off x="4572000" y="4077072"/>
              <a:ext cx="1152128" cy="688722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mit Pfeil 60"/>
            <p:cNvCxnSpPr>
              <a:endCxn id="64" idx="1"/>
            </p:cNvCxnSpPr>
            <p:nvPr/>
          </p:nvCxnSpPr>
          <p:spPr>
            <a:xfrm>
              <a:off x="4572000" y="4077072"/>
              <a:ext cx="1152128" cy="328682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mit Pfeil 61"/>
            <p:cNvCxnSpPr>
              <a:endCxn id="63" idx="1"/>
            </p:cNvCxnSpPr>
            <p:nvPr/>
          </p:nvCxnSpPr>
          <p:spPr>
            <a:xfrm flipV="1">
              <a:off x="4572000" y="4045714"/>
              <a:ext cx="1152128" cy="3135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467544" y="1340768"/>
            <a:ext cx="8280920" cy="431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300" b="1" dirty="0" smtClean="0">
                <a:latin typeface="+mn-lt"/>
              </a:rPr>
              <a:t>Other </a:t>
            </a:r>
            <a:r>
              <a:rPr lang="de-DE" sz="2300" b="1" dirty="0" err="1" smtClean="0">
                <a:latin typeface="+mn-lt"/>
              </a:rPr>
              <a:t>technical</a:t>
            </a:r>
            <a:r>
              <a:rPr lang="de-DE" sz="2300" b="1" dirty="0" smtClean="0">
                <a:latin typeface="+mn-lt"/>
              </a:rPr>
              <a:t> </a:t>
            </a:r>
            <a:r>
              <a:rPr lang="de-DE" sz="2300" b="1" dirty="0" err="1" smtClean="0">
                <a:latin typeface="+mn-lt"/>
              </a:rPr>
              <a:t>equipment</a:t>
            </a:r>
            <a:r>
              <a:rPr lang="de-DE" sz="2300" b="1" dirty="0" smtClean="0">
                <a:latin typeface="+mn-lt"/>
              </a:rPr>
              <a:t>: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en-US" sz="1900" dirty="0" smtClean="0">
                <a:latin typeface="Calibri" pitchFamily="34" charset="0"/>
              </a:rPr>
              <a:t>C-162/10 – </a:t>
            </a:r>
            <a:r>
              <a:rPr lang="en-US" sz="1900" i="1" dirty="0" smtClean="0">
                <a:latin typeface="Calibri" pitchFamily="34" charset="0"/>
              </a:rPr>
              <a:t>Phonographic Performance (Ireland)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en-US" sz="1900" dirty="0" smtClean="0">
                <a:latin typeface="Calibri" pitchFamily="34" charset="0"/>
              </a:rPr>
              <a:t>CD-players and CD’s: communication to the public (Article 8(2) of Directive 2006/115/EC)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en-US" sz="1900" dirty="0" smtClean="0">
                <a:latin typeface="Calibri" pitchFamily="34" charset="0"/>
              </a:rPr>
              <a:t>See, however: BGH </a:t>
            </a:r>
            <a:r>
              <a:rPr lang="de-DE" sz="1900" dirty="0" smtClean="0">
                <a:latin typeface="Calibri" pitchFamily="34" charset="0"/>
              </a:rPr>
              <a:t>I ZR 21/14, </a:t>
            </a:r>
            <a:r>
              <a:rPr lang="de-DE" sz="1900" dirty="0" err="1" smtClean="0">
                <a:latin typeface="Calibri" pitchFamily="34" charset="0"/>
              </a:rPr>
              <a:t>of</a:t>
            </a:r>
            <a:r>
              <a:rPr lang="de-DE" sz="1900" dirty="0" smtClean="0">
                <a:latin typeface="Calibri" pitchFamily="34" charset="0"/>
              </a:rPr>
              <a:t>  17.12.2015: TV-</a:t>
            </a:r>
            <a:r>
              <a:rPr lang="de-DE" sz="1900" dirty="0" err="1" smtClean="0">
                <a:latin typeface="Calibri" pitchFamily="34" charset="0"/>
              </a:rPr>
              <a:t>set‘s</a:t>
            </a:r>
            <a:r>
              <a:rPr lang="de-DE" sz="1900" dirty="0" smtClean="0">
                <a:latin typeface="Calibri" pitchFamily="34" charset="0"/>
              </a:rPr>
              <a:t> </a:t>
            </a:r>
            <a:r>
              <a:rPr lang="de-DE" sz="1900" dirty="0" err="1" smtClean="0">
                <a:latin typeface="Calibri" pitchFamily="34" charset="0"/>
              </a:rPr>
              <a:t>no</a:t>
            </a:r>
            <a:r>
              <a:rPr lang="de-DE" sz="1900" dirty="0" smtClean="0">
                <a:latin typeface="Calibri" pitchFamily="34" charset="0"/>
              </a:rPr>
              <a:t> </a:t>
            </a:r>
            <a:r>
              <a:rPr lang="de-DE" sz="1900" dirty="0" err="1" smtClean="0">
                <a:latin typeface="Calibri" pitchFamily="34" charset="0"/>
              </a:rPr>
              <a:t>public</a:t>
            </a:r>
            <a:r>
              <a:rPr lang="de-DE" sz="1900" dirty="0" smtClean="0">
                <a:latin typeface="Calibri" pitchFamily="34" charset="0"/>
              </a:rPr>
              <a:t> </a:t>
            </a:r>
            <a:r>
              <a:rPr lang="de-DE" sz="1900" dirty="0" err="1" smtClean="0">
                <a:latin typeface="Calibri" pitchFamily="34" charset="0"/>
              </a:rPr>
              <a:t>communication</a:t>
            </a:r>
            <a:r>
              <a:rPr lang="de-DE" sz="1900" dirty="0" smtClean="0">
                <a:latin typeface="Calibri" pitchFamily="34" charset="0"/>
              </a:rPr>
              <a:t>, </a:t>
            </a:r>
            <a:r>
              <a:rPr lang="de-DE" sz="1900" dirty="0" err="1" smtClean="0">
                <a:latin typeface="Calibri" pitchFamily="34" charset="0"/>
              </a:rPr>
              <a:t>since</a:t>
            </a:r>
            <a:r>
              <a:rPr lang="de-DE" sz="1900" dirty="0" smtClean="0">
                <a:latin typeface="Calibri" pitchFamily="34" charset="0"/>
              </a:rPr>
              <a:t> </a:t>
            </a:r>
            <a:r>
              <a:rPr lang="de-DE" sz="1900" dirty="0" err="1" smtClean="0">
                <a:latin typeface="Calibri" pitchFamily="34" charset="0"/>
              </a:rPr>
              <a:t>no</a:t>
            </a:r>
            <a:r>
              <a:rPr lang="de-DE" sz="1900" dirty="0" smtClean="0">
                <a:latin typeface="Calibri" pitchFamily="34" charset="0"/>
              </a:rPr>
              <a:t> </a:t>
            </a:r>
            <a:r>
              <a:rPr lang="de-DE" sz="1900" dirty="0" err="1" smtClean="0">
                <a:latin typeface="Calibri" pitchFamily="34" charset="0"/>
              </a:rPr>
              <a:t>transmission</a:t>
            </a:r>
            <a:r>
              <a:rPr lang="de-DE" sz="1900" dirty="0" smtClean="0">
                <a:latin typeface="Calibri" pitchFamily="34" charset="0"/>
              </a:rPr>
              <a:t> </a:t>
            </a:r>
            <a:endParaRPr lang="en-US" sz="1900" dirty="0" smtClean="0">
              <a:latin typeface="Calibri" pitchFamily="34" charset="0"/>
            </a:endParaRP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en-US" sz="1900" dirty="0" smtClean="0">
                <a:latin typeface="Calibri" pitchFamily="34" charset="0"/>
              </a:rPr>
              <a:t>A contradiction? Or different Directives to apply?</a:t>
            </a:r>
          </a:p>
          <a:p>
            <a:pPr marL="355600" lvl="1" indent="-355600">
              <a:spcBef>
                <a:spcPts val="18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en-US" sz="2300" b="1" dirty="0" smtClean="0">
                <a:latin typeface="Calibri" pitchFamily="34" charset="0"/>
              </a:rPr>
              <a:t>Other technical installations: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en-US" sz="1900" dirty="0" smtClean="0">
                <a:latin typeface="Calibri" pitchFamily="34" charset="0"/>
              </a:rPr>
              <a:t>BGH </a:t>
            </a:r>
            <a:r>
              <a:rPr lang="pl-PL" sz="1900" dirty="0" smtClean="0">
                <a:latin typeface="Calibri" pitchFamily="34" charset="0"/>
              </a:rPr>
              <a:t>I ZR 216/06 </a:t>
            </a:r>
            <a:r>
              <a:rPr lang="de-DE" sz="1900" dirty="0" err="1" smtClean="0">
                <a:latin typeface="Calibri" pitchFamily="34" charset="0"/>
              </a:rPr>
              <a:t>of</a:t>
            </a:r>
            <a:r>
              <a:rPr lang="de-DE" sz="1900" dirty="0" smtClean="0">
                <a:latin typeface="Calibri" pitchFamily="34" charset="0"/>
              </a:rPr>
              <a:t> </a:t>
            </a:r>
            <a:r>
              <a:rPr lang="pl-PL" sz="1900" dirty="0" smtClean="0">
                <a:latin typeface="Calibri" pitchFamily="34" charset="0"/>
              </a:rPr>
              <a:t>22. 4. 2009 -</a:t>
            </a:r>
            <a:r>
              <a:rPr lang="en-US" sz="1900" dirty="0" smtClean="0">
                <a:latin typeface="Calibri" pitchFamily="34" charset="0"/>
              </a:rPr>
              <a:t>– </a:t>
            </a:r>
            <a:r>
              <a:rPr lang="en-US" sz="1900" i="1" dirty="0" smtClean="0">
                <a:latin typeface="Calibri" pitchFamily="34" charset="0"/>
              </a:rPr>
              <a:t>Internet </a:t>
            </a:r>
            <a:r>
              <a:rPr lang="en-US" sz="1900" i="1" dirty="0" err="1" smtClean="0">
                <a:latin typeface="Calibri" pitchFamily="34" charset="0"/>
              </a:rPr>
              <a:t>Videorecorder</a:t>
            </a:r>
            <a:r>
              <a:rPr lang="en-US" sz="1900" i="1" dirty="0" smtClean="0">
                <a:latin typeface="Calibri" pitchFamily="34" charset="0"/>
              </a:rPr>
              <a:t> </a:t>
            </a:r>
            <a:r>
              <a:rPr lang="en-US" sz="1900" dirty="0" smtClean="0">
                <a:latin typeface="Calibri" pitchFamily="34" charset="0"/>
              </a:rPr>
              <a:t>: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tabLst>
                <a:tab pos="1255713" algn="l"/>
              </a:tabLst>
            </a:pPr>
            <a:r>
              <a:rPr lang="en-US" sz="1900" dirty="0" smtClean="0">
                <a:latin typeface="Calibri" pitchFamily="34" charset="0"/>
              </a:rPr>
              <a:t>	Line between receiving end of </a:t>
            </a:r>
            <a:r>
              <a:rPr lang="en-US" sz="1900" dirty="0" err="1" smtClean="0">
                <a:latin typeface="Calibri" pitchFamily="34" charset="0"/>
              </a:rPr>
              <a:t>plattform</a:t>
            </a:r>
            <a:r>
              <a:rPr lang="en-US" sz="1900" dirty="0" smtClean="0">
                <a:latin typeface="Calibri" pitchFamily="34" charset="0"/>
              </a:rPr>
              <a:t> and individual storage space = cable redistribution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endParaRPr lang="en-US" sz="1900" dirty="0" smtClean="0">
              <a:latin typeface="Calibri" pitchFamily="34" charset="0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561975" y="298450"/>
            <a:ext cx="6962353" cy="561975"/>
          </a:xfrm>
        </p:spPr>
        <p:txBody>
          <a:bodyPr/>
          <a:lstStyle/>
          <a:p>
            <a:r>
              <a:rPr lang="de-DE" dirty="0" err="1" smtClean="0">
                <a:solidFill>
                  <a:srgbClr val="C00000"/>
                </a:solidFill>
              </a:rPr>
              <a:t>Where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we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are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today</a:t>
            </a:r>
            <a:r>
              <a:rPr lang="de-DE" dirty="0" smtClean="0">
                <a:solidFill>
                  <a:srgbClr val="C00000"/>
                </a:solidFill>
              </a:rPr>
              <a:t> (</a:t>
            </a:r>
            <a:r>
              <a:rPr lang="de-DE" dirty="0" err="1" smtClean="0">
                <a:solidFill>
                  <a:srgbClr val="C00000"/>
                </a:solidFill>
              </a:rPr>
              <a:t>cont‘d</a:t>
            </a:r>
            <a:r>
              <a:rPr lang="de-DE" dirty="0" smtClean="0">
                <a:solidFill>
                  <a:srgbClr val="C00000"/>
                </a:solidFill>
              </a:rPr>
              <a:t>)</a:t>
            </a:r>
            <a:endParaRPr lang="de-DE" i="1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5536" y="6581001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Prof. Dr. Thomas Dreier    –    Zentrum für angewandte Rechtswissenschaft (ZAR)    –    Karlsruhe</a:t>
            </a:r>
            <a:endParaRPr lang="de-DE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051" name="Grafik 1" descr="Rahmen grau transparent-0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11"/>
          <p:cNvGrpSpPr/>
          <p:nvPr/>
        </p:nvGrpSpPr>
        <p:grpSpPr>
          <a:xfrm>
            <a:off x="7715272" y="214290"/>
            <a:ext cx="1285884" cy="1000108"/>
            <a:chOff x="7643834" y="214290"/>
            <a:chExt cx="1285884" cy="1000108"/>
          </a:xfrm>
        </p:grpSpPr>
        <p:grpSp>
          <p:nvGrpSpPr>
            <p:cNvPr id="3" name="Gruppieren 9"/>
            <p:cNvGrpSpPr/>
            <p:nvPr/>
          </p:nvGrpSpPr>
          <p:grpSpPr>
            <a:xfrm>
              <a:off x="7643834" y="214290"/>
              <a:ext cx="1285884" cy="571504"/>
              <a:chOff x="7000892" y="2714620"/>
              <a:chExt cx="1285884" cy="571504"/>
            </a:xfrm>
          </p:grpSpPr>
          <p:sp>
            <p:nvSpPr>
              <p:cNvPr id="7" name="Rechteck 6"/>
              <p:cNvSpPr/>
              <p:nvPr/>
            </p:nvSpPr>
            <p:spPr>
              <a:xfrm>
                <a:off x="7000892" y="2714620"/>
                <a:ext cx="1285884" cy="5715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Rechteck 7"/>
              <p:cNvSpPr/>
              <p:nvPr/>
            </p:nvSpPr>
            <p:spPr>
              <a:xfrm>
                <a:off x="7012027" y="2786057"/>
                <a:ext cx="1131873" cy="450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9" name="Picture 9" descr="KITlogo_4c_frutige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72330" y="2786058"/>
                <a:ext cx="1084263" cy="4953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11" name="Rechteck 10"/>
            <p:cNvSpPr/>
            <p:nvPr/>
          </p:nvSpPr>
          <p:spPr>
            <a:xfrm>
              <a:off x="8858280" y="214290"/>
              <a:ext cx="71438" cy="1000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1907704" y="2636912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AutoNum type="arabicPeriod" startAt="4"/>
            </a:pPr>
            <a:r>
              <a:rPr lang="de-DE" sz="4800" b="1" dirty="0" err="1" smtClean="0">
                <a:solidFill>
                  <a:schemeClr val="bg1"/>
                </a:solidFill>
                <a:latin typeface="+mn-lt"/>
              </a:rPr>
              <a:t>Summing</a:t>
            </a:r>
            <a:r>
              <a:rPr lang="de-DE" sz="4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4800" b="1" i="1" dirty="0" err="1" smtClean="0">
                <a:solidFill>
                  <a:srgbClr val="C00000"/>
                </a:solidFill>
                <a:latin typeface="+mn-lt"/>
              </a:rPr>
              <a:t>up</a:t>
            </a:r>
            <a:r>
              <a:rPr lang="de-DE" sz="4800" b="1" i="1" dirty="0" smtClean="0">
                <a:solidFill>
                  <a:srgbClr val="C00000"/>
                </a:solidFill>
                <a:latin typeface="+mn-lt"/>
              </a:rPr>
              <a:t> </a:t>
            </a:r>
          </a:p>
          <a:p>
            <a:pPr marL="914400" indent="-914400" algn="ctr"/>
            <a:r>
              <a:rPr lang="de-DE" sz="4800" b="1" i="1" dirty="0" smtClean="0">
                <a:solidFill>
                  <a:schemeClr val="bg1"/>
                </a:solidFill>
                <a:latin typeface="+mn-lt"/>
              </a:rPr>
              <a:t>	</a:t>
            </a:r>
            <a:endParaRPr lang="de-DE" sz="4800" b="1" i="1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95536" y="6581001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Prof. Dr. Thomas Dreier    –    Zentrum für angewandte Rechtswissenschaft (ZAR)    –    Karlsruhe</a:t>
            </a:r>
            <a:endParaRPr lang="de-DE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467544" y="1556792"/>
            <a:ext cx="800105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300" b="1" dirty="0" smtClean="0">
                <a:latin typeface="+mn-lt"/>
              </a:rPr>
              <a:t>Old </a:t>
            </a:r>
            <a:r>
              <a:rPr lang="de-DE" sz="2300" b="1" dirty="0" err="1" smtClean="0">
                <a:latin typeface="+mn-lt"/>
              </a:rPr>
              <a:t>problems</a:t>
            </a:r>
            <a:r>
              <a:rPr lang="de-DE" sz="2300" b="1" dirty="0" smtClean="0">
                <a:latin typeface="+mn-lt"/>
              </a:rPr>
              <a:t> </a:t>
            </a:r>
            <a:r>
              <a:rPr lang="de-DE" sz="2300" b="1" dirty="0" err="1" smtClean="0">
                <a:latin typeface="+mn-lt"/>
              </a:rPr>
              <a:t>come</a:t>
            </a:r>
            <a:r>
              <a:rPr lang="de-DE" sz="2300" b="1" dirty="0" smtClean="0">
                <a:latin typeface="+mn-lt"/>
              </a:rPr>
              <a:t> back </a:t>
            </a:r>
            <a:r>
              <a:rPr lang="de-DE" sz="2300" b="1" dirty="0" err="1" smtClean="0">
                <a:latin typeface="+mn-lt"/>
              </a:rPr>
              <a:t>at</a:t>
            </a:r>
            <a:r>
              <a:rPr lang="de-DE" sz="2300" b="1" dirty="0" smtClean="0">
                <a:latin typeface="+mn-lt"/>
              </a:rPr>
              <a:t> EU-</a:t>
            </a:r>
            <a:r>
              <a:rPr lang="de-DE" sz="2300" b="1" dirty="0" err="1" smtClean="0">
                <a:latin typeface="+mn-lt"/>
              </a:rPr>
              <a:t>level</a:t>
            </a:r>
            <a:endParaRPr lang="de-DE" sz="2300" b="1" dirty="0" smtClean="0">
              <a:latin typeface="+mn-lt"/>
            </a:endParaRPr>
          </a:p>
          <a:p>
            <a:pPr marL="355600" indent="-355600">
              <a:spcBef>
                <a:spcPts val="18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300" b="1" dirty="0" err="1" smtClean="0">
                <a:latin typeface="+mn-lt"/>
              </a:rPr>
              <a:t>Distinction</a:t>
            </a:r>
            <a:r>
              <a:rPr lang="de-DE" sz="2300" b="1" dirty="0" smtClean="0">
                <a:latin typeface="+mn-lt"/>
              </a:rPr>
              <a:t> </a:t>
            </a:r>
            <a:r>
              <a:rPr lang="de-DE" sz="2300" b="1" dirty="0" err="1" smtClean="0">
                <a:latin typeface="+mn-lt"/>
              </a:rPr>
              <a:t>between</a:t>
            </a:r>
            <a:r>
              <a:rPr lang="de-DE" sz="2300" b="1" dirty="0" smtClean="0">
                <a:latin typeface="+mn-lt"/>
              </a:rPr>
              <a:t> „</a:t>
            </a:r>
            <a:r>
              <a:rPr lang="de-DE" sz="2300" b="1" dirty="0" err="1" smtClean="0">
                <a:latin typeface="+mn-lt"/>
              </a:rPr>
              <a:t>mere</a:t>
            </a:r>
            <a:r>
              <a:rPr lang="de-DE" sz="2300" b="1" dirty="0" smtClean="0">
                <a:latin typeface="+mn-lt"/>
              </a:rPr>
              <a:t> </a:t>
            </a:r>
            <a:r>
              <a:rPr lang="de-DE" sz="2300" b="1" dirty="0" err="1" smtClean="0">
                <a:latin typeface="+mn-lt"/>
              </a:rPr>
              <a:t>technical</a:t>
            </a:r>
            <a:r>
              <a:rPr lang="de-DE" sz="2300" b="1" dirty="0" smtClean="0">
                <a:latin typeface="+mn-lt"/>
              </a:rPr>
              <a:t> </a:t>
            </a:r>
            <a:r>
              <a:rPr lang="de-DE" sz="2300" b="1" dirty="0" err="1" smtClean="0">
                <a:latin typeface="+mn-lt"/>
              </a:rPr>
              <a:t>facilities</a:t>
            </a:r>
            <a:r>
              <a:rPr lang="de-DE" sz="2300" b="1" dirty="0" smtClean="0">
                <a:latin typeface="+mn-lt"/>
              </a:rPr>
              <a:t>“ &amp; „</a:t>
            </a:r>
            <a:r>
              <a:rPr lang="de-DE" sz="2300" b="1" dirty="0" err="1" smtClean="0">
                <a:latin typeface="+mn-lt"/>
              </a:rPr>
              <a:t>communication</a:t>
            </a:r>
            <a:r>
              <a:rPr lang="de-DE" sz="2300" b="1" dirty="0" smtClean="0">
                <a:latin typeface="+mn-lt"/>
              </a:rPr>
              <a:t> </a:t>
            </a:r>
            <a:r>
              <a:rPr lang="de-DE" sz="2300" b="1" dirty="0" err="1" smtClean="0">
                <a:latin typeface="+mn-lt"/>
              </a:rPr>
              <a:t>to</a:t>
            </a:r>
            <a:r>
              <a:rPr lang="de-DE" sz="2300" b="1" dirty="0" smtClean="0">
                <a:latin typeface="+mn-lt"/>
              </a:rPr>
              <a:t> </a:t>
            </a:r>
            <a:r>
              <a:rPr lang="de-DE" sz="2300" b="1" dirty="0" err="1" smtClean="0">
                <a:latin typeface="+mn-lt"/>
              </a:rPr>
              <a:t>the</a:t>
            </a:r>
            <a:r>
              <a:rPr lang="de-DE" sz="2300" b="1" dirty="0" smtClean="0">
                <a:latin typeface="+mn-lt"/>
              </a:rPr>
              <a:t> </a:t>
            </a:r>
            <a:r>
              <a:rPr lang="de-DE" sz="2300" b="1" dirty="0" err="1" smtClean="0">
                <a:latin typeface="+mn-lt"/>
              </a:rPr>
              <a:t>public</a:t>
            </a:r>
            <a:r>
              <a:rPr lang="de-DE" sz="2300" b="1" dirty="0" smtClean="0">
                <a:latin typeface="+mn-lt"/>
              </a:rPr>
              <a:t>“ 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de-DE" sz="1900" dirty="0" smtClean="0">
                <a:latin typeface="+mn-lt"/>
              </a:rPr>
              <a:t>still </a:t>
            </a:r>
            <a:r>
              <a:rPr lang="de-DE" sz="1900" dirty="0" err="1" smtClean="0">
                <a:latin typeface="+mn-lt"/>
              </a:rPr>
              <a:t>difficult</a:t>
            </a:r>
            <a:r>
              <a:rPr lang="de-DE" sz="1900" dirty="0" smtClean="0">
                <a:latin typeface="+mn-lt"/>
              </a:rPr>
              <a:t> (</a:t>
            </a:r>
            <a:r>
              <a:rPr lang="de-DE" sz="1900" dirty="0" err="1" smtClean="0">
                <a:latin typeface="+mn-lt"/>
              </a:rPr>
              <a:t>neither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technical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nor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economic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criteria</a:t>
            </a:r>
            <a:r>
              <a:rPr lang="de-DE" sz="1900" dirty="0" smtClean="0">
                <a:latin typeface="+mn-lt"/>
              </a:rPr>
              <a:t> will do)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de-DE" sz="1900" dirty="0" smtClean="0">
                <a:latin typeface="+mn-lt"/>
              </a:rPr>
              <a:t>„</a:t>
            </a:r>
            <a:r>
              <a:rPr lang="de-DE" sz="1900" dirty="0" err="1" smtClean="0">
                <a:latin typeface="+mn-lt"/>
              </a:rPr>
              <a:t>gap</a:t>
            </a:r>
            <a:r>
              <a:rPr lang="de-DE" sz="1900" dirty="0" smtClean="0">
                <a:latin typeface="+mn-lt"/>
              </a:rPr>
              <a:t>“ </a:t>
            </a:r>
            <a:r>
              <a:rPr lang="de-DE" sz="1900" dirty="0" err="1" smtClean="0">
                <a:latin typeface="+mn-lt"/>
              </a:rPr>
              <a:t>between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the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two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notions</a:t>
            </a:r>
            <a:r>
              <a:rPr lang="de-DE" sz="1900" dirty="0" smtClean="0">
                <a:latin typeface="+mn-lt"/>
              </a:rPr>
              <a:t>?</a:t>
            </a:r>
          </a:p>
          <a:p>
            <a:pPr marL="355600" indent="-355600">
              <a:spcBef>
                <a:spcPts val="18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300" b="1" dirty="0" smtClean="0">
                <a:latin typeface="+mn-lt"/>
              </a:rPr>
              <a:t>Solutions </a:t>
            </a:r>
            <a:r>
              <a:rPr lang="de-DE" sz="2300" b="1" dirty="0" err="1" smtClean="0">
                <a:latin typeface="+mn-lt"/>
              </a:rPr>
              <a:t>adopted</a:t>
            </a:r>
            <a:r>
              <a:rPr lang="de-DE" sz="2300" b="1" dirty="0" smtClean="0">
                <a:latin typeface="+mn-lt"/>
              </a:rPr>
              <a:t> </a:t>
            </a:r>
            <a:r>
              <a:rPr lang="de-DE" sz="2300" b="1" dirty="0" err="1" smtClean="0">
                <a:latin typeface="+mn-lt"/>
              </a:rPr>
              <a:t>by</a:t>
            </a:r>
            <a:r>
              <a:rPr lang="de-DE" sz="2300" b="1" dirty="0" smtClean="0">
                <a:latin typeface="+mn-lt"/>
              </a:rPr>
              <a:t> CJEU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de-DE" sz="1900" dirty="0" err="1" smtClean="0">
                <a:latin typeface="+mn-lt"/>
              </a:rPr>
              <a:t>broadcasting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service</a:t>
            </a:r>
            <a:r>
              <a:rPr lang="de-DE" sz="1900" dirty="0" smtClean="0">
                <a:latin typeface="+mn-lt"/>
              </a:rPr>
              <a:t> ./. </a:t>
            </a:r>
            <a:r>
              <a:rPr lang="de-DE" sz="1900" dirty="0" err="1" smtClean="0">
                <a:latin typeface="+mn-lt"/>
              </a:rPr>
              <a:t>reception</a:t>
            </a:r>
            <a:r>
              <a:rPr lang="de-DE" sz="1900" dirty="0" smtClean="0">
                <a:latin typeface="+mn-lt"/>
              </a:rPr>
              <a:t>: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tabLst>
                <a:tab pos="1255713" algn="l"/>
              </a:tabLst>
            </a:pPr>
            <a:r>
              <a:rPr lang="en-US" sz="1900" i="1" dirty="0" smtClean="0">
                <a:latin typeface="+mn-lt"/>
              </a:rPr>
              <a:t>		narrow definition of “mere technical means”</a:t>
            </a:r>
            <a:endParaRPr lang="de-DE" sz="1900" i="1" dirty="0" smtClean="0">
              <a:latin typeface="+mn-lt"/>
            </a:endParaRP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de-DE" sz="1900" dirty="0" err="1" smtClean="0">
                <a:latin typeface="+mn-lt"/>
              </a:rPr>
              <a:t>technical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facilities</a:t>
            </a:r>
            <a:r>
              <a:rPr lang="de-DE" sz="1900" dirty="0" smtClean="0">
                <a:latin typeface="+mn-lt"/>
              </a:rPr>
              <a:t> ./. </a:t>
            </a:r>
            <a:r>
              <a:rPr lang="de-DE" sz="1900" dirty="0" err="1" smtClean="0">
                <a:latin typeface="+mn-lt"/>
              </a:rPr>
              <a:t>communication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to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the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public</a:t>
            </a:r>
            <a:r>
              <a:rPr lang="de-DE" sz="1900" dirty="0" smtClean="0">
                <a:latin typeface="+mn-lt"/>
              </a:rPr>
              <a:t>: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tabLst>
                <a:tab pos="1255713" algn="l"/>
              </a:tabLst>
            </a:pPr>
            <a:r>
              <a:rPr lang="en-US" sz="1900" i="1" dirty="0" smtClean="0">
                <a:latin typeface="+mn-lt"/>
              </a:rPr>
              <a:t>		defining what constitutes “public”, taking into consideration the 	business set-up</a:t>
            </a: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561975" y="298450"/>
            <a:ext cx="6962353" cy="561975"/>
          </a:xfrm>
        </p:spPr>
        <p:txBody>
          <a:bodyPr/>
          <a:lstStyle/>
          <a:p>
            <a:r>
              <a:rPr lang="de-DE" dirty="0" err="1" smtClean="0">
                <a:solidFill>
                  <a:srgbClr val="C00000"/>
                </a:solidFill>
              </a:rPr>
              <a:t>Summing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up</a:t>
            </a:r>
            <a:endParaRPr lang="de-DE" i="1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5536" y="6581001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Prof. Dr. Thomas Dreier    –    Zentrum für angewandte Rechtswissenschaft (ZAR)    –    Karlsruhe</a:t>
            </a:r>
            <a:endParaRPr lang="de-DE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467544" y="1628800"/>
            <a:ext cx="8001056" cy="4334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1" indent="-355600">
              <a:spcBef>
                <a:spcPts val="18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300" b="1" dirty="0" smtClean="0">
                <a:latin typeface="+mn-lt"/>
              </a:rPr>
              <a:t>National solutions still different in special cases</a:t>
            </a:r>
          </a:p>
          <a:p>
            <a:pPr marL="812800" lvl="1" indent="-355600">
              <a:spcBef>
                <a:spcPts val="400"/>
              </a:spcBef>
              <a:buClr>
                <a:srgbClr val="009682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en-US" sz="1900" dirty="0" smtClean="0">
                <a:solidFill>
                  <a:srgbClr val="000000"/>
                </a:solidFill>
                <a:latin typeface="Calibri"/>
              </a:rPr>
              <a:t>Problem of referral? </a:t>
            </a:r>
            <a:endParaRPr lang="de-DE" sz="2300" b="1" dirty="0" smtClean="0">
              <a:latin typeface="+mn-lt"/>
            </a:endParaRPr>
          </a:p>
          <a:p>
            <a:pPr marL="355600" indent="-355600">
              <a:spcBef>
                <a:spcPts val="18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300" b="1" dirty="0" err="1" smtClean="0">
                <a:latin typeface="+mn-lt"/>
              </a:rPr>
              <a:t>Difficulty</a:t>
            </a:r>
            <a:r>
              <a:rPr lang="de-DE" sz="2300" b="1" dirty="0" smtClean="0">
                <a:latin typeface="+mn-lt"/>
              </a:rPr>
              <a:t> </a:t>
            </a:r>
            <a:r>
              <a:rPr lang="de-DE" sz="2300" b="1" dirty="0" err="1" smtClean="0">
                <a:latin typeface="+mn-lt"/>
              </a:rPr>
              <a:t>of</a:t>
            </a:r>
            <a:r>
              <a:rPr lang="de-DE" sz="2300" b="1" dirty="0" smtClean="0">
                <a:latin typeface="+mn-lt"/>
              </a:rPr>
              <a:t> </a:t>
            </a:r>
            <a:r>
              <a:rPr lang="de-DE" sz="2300" b="1" dirty="0" err="1" smtClean="0">
                <a:latin typeface="+mn-lt"/>
              </a:rPr>
              <a:t>getting</a:t>
            </a:r>
            <a:r>
              <a:rPr lang="de-DE" sz="2300" b="1" dirty="0" smtClean="0">
                <a:latin typeface="+mn-lt"/>
              </a:rPr>
              <a:t> </a:t>
            </a:r>
            <a:r>
              <a:rPr lang="de-DE" sz="2300" b="1" dirty="0" err="1" smtClean="0">
                <a:latin typeface="+mn-lt"/>
              </a:rPr>
              <a:t>clear</a:t>
            </a:r>
            <a:r>
              <a:rPr lang="de-DE" sz="2300" b="1" dirty="0" smtClean="0">
                <a:latin typeface="+mn-lt"/>
              </a:rPr>
              <a:t> </a:t>
            </a:r>
            <a:r>
              <a:rPr lang="de-DE" sz="2300" b="1" dirty="0" err="1" smtClean="0">
                <a:latin typeface="+mn-lt"/>
              </a:rPr>
              <a:t>picture</a:t>
            </a:r>
            <a:r>
              <a:rPr lang="de-DE" sz="2300" b="1" dirty="0" smtClean="0">
                <a:latin typeface="+mn-lt"/>
              </a:rPr>
              <a:t>  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en-US" sz="1900" dirty="0" smtClean="0">
                <a:latin typeface="+mn-lt"/>
              </a:rPr>
              <a:t>Coherent line of precedents only partially made transparent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en-US" sz="1900" dirty="0" smtClean="0">
                <a:latin typeface="Calibri"/>
                <a:ea typeface="Calibri"/>
                <a:cs typeface="Times New Roman"/>
              </a:rPr>
              <a:t>Still different approaches under different Directives (in spite of “lip-service” to the contrary, e.g. C-431/09 and C-432/09 – </a:t>
            </a:r>
            <a:r>
              <a:rPr lang="en-US" sz="1900" i="1" dirty="0" smtClean="0">
                <a:latin typeface="Calibri"/>
                <a:ea typeface="Calibri"/>
                <a:cs typeface="Times New Roman"/>
              </a:rPr>
              <a:t>Airfield and Canal </a:t>
            </a:r>
            <a:r>
              <a:rPr lang="en-US" sz="1900" i="1" dirty="0" err="1" smtClean="0">
                <a:latin typeface="Calibri"/>
                <a:ea typeface="Calibri"/>
                <a:cs typeface="Times New Roman"/>
              </a:rPr>
              <a:t>Digitaal</a:t>
            </a:r>
            <a:r>
              <a:rPr lang="en-US" sz="1900" dirty="0" smtClean="0">
                <a:latin typeface="Calibri"/>
                <a:ea typeface="Calibri"/>
                <a:cs typeface="Times New Roman"/>
              </a:rPr>
              <a:t>, # 44)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en-US" sz="1900" dirty="0" smtClean="0">
                <a:latin typeface="Calibri"/>
                <a:cs typeface="Times New Roman"/>
              </a:rPr>
              <a:t>Transferability of solutions?</a:t>
            </a:r>
          </a:p>
          <a:p>
            <a:pPr marL="355600" lvl="1" indent="-355600">
              <a:spcBef>
                <a:spcPts val="18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en-US" sz="2300" b="1" dirty="0" smtClean="0">
                <a:latin typeface="Calibri"/>
                <a:cs typeface="Times New Roman"/>
              </a:rPr>
              <a:t>Perhaps: </a:t>
            </a:r>
          </a:p>
          <a:p>
            <a:pPr marL="812800" lvl="1" indent="-355600">
              <a:spcBef>
                <a:spcPts val="400"/>
              </a:spcBef>
              <a:buClr>
                <a:srgbClr val="009682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en-US" sz="1900" dirty="0" smtClean="0">
                <a:latin typeface="Calibri"/>
                <a:cs typeface="Times New Roman"/>
              </a:rPr>
              <a:t>a project to be set up, to consolidate all the “fine grain” of CJEU jurisprudence?</a:t>
            </a:r>
            <a:endParaRPr lang="en-US" sz="1900" dirty="0" smtClean="0">
              <a:latin typeface="+mn-lt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561975" y="298450"/>
            <a:ext cx="6962353" cy="561975"/>
          </a:xfrm>
        </p:spPr>
        <p:txBody>
          <a:bodyPr/>
          <a:lstStyle/>
          <a:p>
            <a:r>
              <a:rPr lang="de-DE" dirty="0" err="1" smtClean="0">
                <a:solidFill>
                  <a:srgbClr val="C00000"/>
                </a:solidFill>
              </a:rPr>
              <a:t>Summing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up</a:t>
            </a:r>
            <a:r>
              <a:rPr lang="de-DE" dirty="0" smtClean="0">
                <a:solidFill>
                  <a:srgbClr val="C00000"/>
                </a:solidFill>
              </a:rPr>
              <a:t> (</a:t>
            </a:r>
            <a:r>
              <a:rPr lang="de-DE" dirty="0" err="1" smtClean="0">
                <a:solidFill>
                  <a:srgbClr val="C00000"/>
                </a:solidFill>
              </a:rPr>
              <a:t>cont‘d</a:t>
            </a:r>
            <a:r>
              <a:rPr lang="de-DE" dirty="0" smtClean="0">
                <a:solidFill>
                  <a:srgbClr val="C00000"/>
                </a:solidFill>
              </a:rPr>
              <a:t>)</a:t>
            </a:r>
            <a:endParaRPr lang="de-DE" i="1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5536" y="6581001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Prof. Dr. Thomas Dreier    –    Zentrum für angewandte Rechtswissenschaft (ZAR)    –    Karlsruhe</a:t>
            </a:r>
            <a:endParaRPr lang="de-DE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352928" cy="857256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“mere provision of Technical Facilities”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under WCT and </a:t>
            </a:r>
            <a:r>
              <a:rPr lang="en-US" dirty="0" err="1" smtClean="0">
                <a:solidFill>
                  <a:srgbClr val="C00000"/>
                </a:solidFill>
              </a:rPr>
              <a:t>InfoSoc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4400" dirty="0" smtClean="0"/>
              <a:t>	</a:t>
            </a:r>
            <a:br>
              <a:rPr lang="en-US" sz="4400" dirty="0" smtClean="0"/>
            </a:br>
            <a:r>
              <a:rPr lang="fr-BE" sz="4400" dirty="0" smtClean="0">
                <a:solidFill>
                  <a:srgbClr val="C00000"/>
                </a:solidFill>
              </a:rPr>
              <a:t>			</a:t>
            </a:r>
            <a:r>
              <a:rPr lang="fr-BE" sz="2800" dirty="0" smtClean="0">
                <a:solidFill>
                  <a:srgbClr val="C00000"/>
                </a:solidFill>
              </a:rPr>
              <a:t>            	</a:t>
            </a:r>
            <a:r>
              <a:rPr lang="fr-BE" sz="2800" dirty="0" smtClean="0">
                <a:solidFill>
                  <a:schemeClr val="tx1"/>
                </a:solidFill>
                <a:latin typeface="+mn-lt"/>
              </a:rPr>
              <a:t>Bruxelles, 15.01.2016</a:t>
            </a:r>
            <a:r>
              <a:rPr lang="fr-BE" sz="28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dirty="0" smtClean="0">
                <a:solidFill>
                  <a:schemeClr val="accent6"/>
                </a:solidFill>
              </a:rPr>
              <a:t/>
            </a:r>
            <a:br>
              <a:rPr lang="de-DE" dirty="0" smtClean="0">
                <a:solidFill>
                  <a:schemeClr val="accent6"/>
                </a:solidFill>
              </a:rPr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>
              <a:solidFill>
                <a:srgbClr val="4664AA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28596" y="1785926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+mn-lt"/>
              </a:rPr>
              <a:t>Thomas Dreier</a:t>
            </a:r>
            <a:endParaRPr lang="de-DE" sz="3200" b="1" dirty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5536" y="6581001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Prof. Dr. Thomas Dreier    –    Zentrum für angewandte Rechtswissenschaft (ZAR)    –    Karlsruhe</a:t>
            </a:r>
            <a:endParaRPr lang="de-DE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051" name="Grafik 1" descr="Rahmen grau transparent-0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11"/>
          <p:cNvGrpSpPr/>
          <p:nvPr/>
        </p:nvGrpSpPr>
        <p:grpSpPr>
          <a:xfrm>
            <a:off x="7715272" y="214290"/>
            <a:ext cx="1285884" cy="1000108"/>
            <a:chOff x="7643834" y="214290"/>
            <a:chExt cx="1285884" cy="1000108"/>
          </a:xfrm>
        </p:grpSpPr>
        <p:grpSp>
          <p:nvGrpSpPr>
            <p:cNvPr id="3" name="Gruppieren 9"/>
            <p:cNvGrpSpPr/>
            <p:nvPr/>
          </p:nvGrpSpPr>
          <p:grpSpPr>
            <a:xfrm>
              <a:off x="7643834" y="214290"/>
              <a:ext cx="1285884" cy="571504"/>
              <a:chOff x="7000892" y="2714620"/>
              <a:chExt cx="1285884" cy="571504"/>
            </a:xfrm>
          </p:grpSpPr>
          <p:sp>
            <p:nvSpPr>
              <p:cNvPr id="7" name="Rechteck 6"/>
              <p:cNvSpPr/>
              <p:nvPr/>
            </p:nvSpPr>
            <p:spPr>
              <a:xfrm>
                <a:off x="7000892" y="2714620"/>
                <a:ext cx="1285884" cy="5715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Rechteck 7"/>
              <p:cNvSpPr/>
              <p:nvPr/>
            </p:nvSpPr>
            <p:spPr>
              <a:xfrm>
                <a:off x="7012027" y="2786057"/>
                <a:ext cx="1131873" cy="450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9" name="Picture 9" descr="KITlogo_4c_frutige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72330" y="2786058"/>
                <a:ext cx="1084263" cy="4953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11" name="Rechteck 10"/>
            <p:cNvSpPr/>
            <p:nvPr/>
          </p:nvSpPr>
          <p:spPr>
            <a:xfrm>
              <a:off x="8858280" y="214290"/>
              <a:ext cx="71438" cy="1000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1763688" y="2636912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AutoNum type="arabicPeriod"/>
            </a:pPr>
            <a:r>
              <a:rPr lang="de-DE" sz="4800" b="1" dirty="0" err="1" smtClean="0">
                <a:solidFill>
                  <a:srgbClr val="C00000"/>
                </a:solidFill>
                <a:latin typeface="+mn-lt"/>
              </a:rPr>
              <a:t>Agreed</a:t>
            </a:r>
            <a:r>
              <a:rPr lang="de-DE" sz="4800" b="1" dirty="0" smtClean="0">
                <a:solidFill>
                  <a:srgbClr val="C00000"/>
                </a:solidFill>
                <a:latin typeface="+mn-lt"/>
              </a:rPr>
              <a:t> Statement </a:t>
            </a:r>
            <a:r>
              <a:rPr lang="de-DE" sz="4800" b="1" dirty="0" err="1" smtClean="0">
                <a:solidFill>
                  <a:schemeClr val="bg1"/>
                </a:solidFill>
                <a:latin typeface="+mn-lt"/>
              </a:rPr>
              <a:t>to</a:t>
            </a:r>
            <a:r>
              <a:rPr lang="de-DE" sz="4800" b="1" dirty="0" smtClean="0">
                <a:solidFill>
                  <a:schemeClr val="bg1"/>
                </a:solidFill>
                <a:latin typeface="+mn-lt"/>
              </a:rPr>
              <a:t> Art. 8 WCT</a:t>
            </a:r>
            <a:endParaRPr lang="de-DE" sz="4800" b="1" i="1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95536" y="6581001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Prof. Dr. Thomas Dreier    –    Zentrum für angewandte Rechtswissenschaft (ZAR)    –    Karlsruhe</a:t>
            </a:r>
            <a:endParaRPr lang="de-DE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467544" y="1556792"/>
            <a:ext cx="8001056" cy="434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300" b="1" dirty="0" smtClean="0">
                <a:latin typeface="+mn-lt"/>
              </a:rPr>
              <a:t>Art. 8 WCT: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de-DE" sz="1900" dirty="0" smtClean="0">
                <a:latin typeface="+mn-lt"/>
              </a:rPr>
              <a:t>„</a:t>
            </a:r>
            <a:r>
              <a:rPr lang="en-US" sz="1900" dirty="0" smtClean="0">
                <a:latin typeface="+mn-lt"/>
              </a:rPr>
              <a:t>Without prejudice to the provisions of Articles 11(1)(ii), 11bis(1)(</a:t>
            </a:r>
            <a:r>
              <a:rPr lang="en-US" sz="1900" dirty="0" err="1" smtClean="0">
                <a:latin typeface="+mn-lt"/>
              </a:rPr>
              <a:t>i</a:t>
            </a:r>
            <a:r>
              <a:rPr lang="en-US" sz="1900" dirty="0" smtClean="0">
                <a:latin typeface="+mn-lt"/>
              </a:rPr>
              <a:t>) and (ii), 11ter(1)(ii), 14(1)(ii) and 14bis(1) of the Berne Convention, authors of literary and artistic works shall enjoy the </a:t>
            </a:r>
            <a:r>
              <a:rPr lang="en-US" sz="1900" dirty="0" smtClean="0">
                <a:solidFill>
                  <a:srgbClr val="C00000"/>
                </a:solidFill>
                <a:latin typeface="+mn-lt"/>
              </a:rPr>
              <a:t>exclusive right </a:t>
            </a:r>
            <a:r>
              <a:rPr lang="en-US" sz="1900" dirty="0" smtClean="0">
                <a:latin typeface="+mn-lt"/>
              </a:rPr>
              <a:t>of authorizing </a:t>
            </a:r>
            <a:r>
              <a:rPr lang="en-US" sz="1900" dirty="0" smtClean="0">
                <a:solidFill>
                  <a:srgbClr val="C00000"/>
                </a:solidFill>
                <a:latin typeface="+mn-lt"/>
              </a:rPr>
              <a:t>any communication to the public </a:t>
            </a:r>
            <a:r>
              <a:rPr lang="en-US" sz="1900" dirty="0" smtClean="0">
                <a:latin typeface="+mn-lt"/>
              </a:rPr>
              <a:t>of their works, by wire or wireless means, including the making available to the public of their works in such a way that members of the public may access these works from a place and at a time individually chosen by them.” </a:t>
            </a:r>
            <a:endParaRPr lang="de-DE" sz="1900" dirty="0" smtClean="0">
              <a:latin typeface="+mn-lt"/>
            </a:endParaRPr>
          </a:p>
          <a:p>
            <a:pPr marL="355600" indent="-355600">
              <a:spcBef>
                <a:spcPts val="18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300" b="1" dirty="0" err="1" smtClean="0">
                <a:latin typeface="+mn-lt"/>
              </a:rPr>
              <a:t>Agreed</a:t>
            </a:r>
            <a:r>
              <a:rPr lang="de-DE" sz="2300" b="1" dirty="0" smtClean="0">
                <a:latin typeface="+mn-lt"/>
              </a:rPr>
              <a:t> Statement </a:t>
            </a:r>
            <a:r>
              <a:rPr lang="de-DE" sz="2300" b="1" dirty="0" err="1" smtClean="0">
                <a:latin typeface="+mn-lt"/>
              </a:rPr>
              <a:t>to</a:t>
            </a:r>
            <a:r>
              <a:rPr lang="de-DE" sz="2300" b="1" dirty="0" smtClean="0">
                <a:latin typeface="+mn-lt"/>
              </a:rPr>
              <a:t> Art. 8 WCT, </a:t>
            </a:r>
            <a:r>
              <a:rPr lang="de-DE" sz="2300" b="1" dirty="0" err="1" smtClean="0">
                <a:latin typeface="+mn-lt"/>
              </a:rPr>
              <a:t>sentence</a:t>
            </a:r>
            <a:r>
              <a:rPr lang="de-DE" sz="2300" b="1" dirty="0" smtClean="0">
                <a:latin typeface="+mn-lt"/>
              </a:rPr>
              <a:t> 1: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de-DE" sz="1900" dirty="0" smtClean="0">
                <a:latin typeface="+mn-lt"/>
              </a:rPr>
              <a:t>„</a:t>
            </a:r>
            <a:r>
              <a:rPr lang="en-US" sz="1900" dirty="0" smtClean="0">
                <a:latin typeface="+mn-lt"/>
              </a:rPr>
              <a:t>It is understood that the </a:t>
            </a:r>
            <a:r>
              <a:rPr lang="en-US" sz="1900" dirty="0" smtClean="0">
                <a:solidFill>
                  <a:srgbClr val="C00000"/>
                </a:solidFill>
                <a:latin typeface="+mn-lt"/>
              </a:rPr>
              <a:t>mere provision of physical facilities </a:t>
            </a:r>
            <a:r>
              <a:rPr lang="en-US" sz="1900" dirty="0" smtClean="0">
                <a:latin typeface="+mn-lt"/>
              </a:rPr>
              <a:t>for enabling or making a communication does </a:t>
            </a:r>
            <a:r>
              <a:rPr lang="en-US" sz="1900" dirty="0" smtClean="0">
                <a:solidFill>
                  <a:srgbClr val="C00000"/>
                </a:solidFill>
                <a:latin typeface="+mn-lt"/>
              </a:rPr>
              <a:t>not in itself </a:t>
            </a:r>
            <a:r>
              <a:rPr lang="en-US" sz="1900" dirty="0" smtClean="0">
                <a:latin typeface="+mn-lt"/>
              </a:rPr>
              <a:t>amount to communication within the meaning of this Treaty or the Berne Convention.”</a:t>
            </a:r>
            <a:endParaRPr lang="de-DE" sz="2300" b="1" dirty="0" smtClean="0">
              <a:latin typeface="+mn-lt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561975" y="298450"/>
            <a:ext cx="6962353" cy="561975"/>
          </a:xfrm>
        </p:spPr>
        <p:txBody>
          <a:bodyPr/>
          <a:lstStyle/>
          <a:p>
            <a:r>
              <a:rPr lang="de-DE" dirty="0" err="1" smtClean="0">
                <a:solidFill>
                  <a:srgbClr val="C00000"/>
                </a:solidFill>
              </a:rPr>
              <a:t>Agreed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statement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to</a:t>
            </a:r>
            <a:r>
              <a:rPr lang="de-DE" dirty="0" smtClean="0">
                <a:solidFill>
                  <a:srgbClr val="C00000"/>
                </a:solidFill>
              </a:rPr>
              <a:t> Art. 8 WCT</a:t>
            </a:r>
            <a:endParaRPr lang="de-DE" i="1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5536" y="6581001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Prof. Dr. Thomas Dreier    –    Zentrum für angewandte Rechtswissenschaft (ZAR)    –    Karlsruhe</a:t>
            </a:r>
            <a:endParaRPr lang="de-DE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467544" y="1556792"/>
            <a:ext cx="8280920" cy="5304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300" b="1" dirty="0" err="1" smtClean="0">
                <a:latin typeface="+mn-lt"/>
              </a:rPr>
              <a:t>History</a:t>
            </a:r>
            <a:r>
              <a:rPr lang="de-DE" sz="2300" b="1" dirty="0" smtClean="0">
                <a:latin typeface="+mn-lt"/>
              </a:rPr>
              <a:t>: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en-US" sz="1900" dirty="0" smtClean="0">
                <a:latin typeface="+mn-lt"/>
              </a:rPr>
              <a:t>Tribute to TK companies and ISPs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de-DE" sz="1900" dirty="0" smtClean="0">
                <a:latin typeface="+mn-lt"/>
              </a:rPr>
              <a:t>But: </a:t>
            </a:r>
            <a:r>
              <a:rPr lang="de-DE" sz="1900" dirty="0" err="1" smtClean="0">
                <a:latin typeface="+mn-lt"/>
              </a:rPr>
              <a:t>no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impact</a:t>
            </a:r>
            <a:r>
              <a:rPr lang="de-DE" sz="1900" dirty="0" smtClean="0">
                <a:latin typeface="+mn-lt"/>
              </a:rPr>
              <a:t> on national </a:t>
            </a:r>
            <a:r>
              <a:rPr lang="de-DE" sz="1900" dirty="0" err="1" smtClean="0">
                <a:latin typeface="+mn-lt"/>
              </a:rPr>
              <a:t>liability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rules</a:t>
            </a:r>
            <a:r>
              <a:rPr lang="de-DE" sz="1900" dirty="0" smtClean="0">
                <a:latin typeface="+mn-lt"/>
              </a:rPr>
              <a:t> 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de-DE" sz="1900" dirty="0" err="1" smtClean="0">
                <a:latin typeface="+mn-lt"/>
              </a:rPr>
              <a:t>Drafting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history</a:t>
            </a:r>
            <a:r>
              <a:rPr lang="de-DE" sz="1900" dirty="0" smtClean="0">
                <a:latin typeface="+mn-lt"/>
              </a:rPr>
              <a:t>: </a:t>
            </a:r>
            <a:r>
              <a:rPr lang="de-DE" sz="1900" dirty="0" err="1" smtClean="0">
                <a:latin typeface="+mn-lt"/>
              </a:rPr>
              <a:t>every</a:t>
            </a:r>
            <a:r>
              <a:rPr lang="de-DE" sz="1900" dirty="0" smtClean="0">
                <a:latin typeface="+mn-lt"/>
              </a:rPr>
              <a:t> „</a:t>
            </a:r>
            <a:r>
              <a:rPr lang="de-DE" sz="1900" dirty="0" err="1" smtClean="0">
                <a:latin typeface="+mn-lt"/>
              </a:rPr>
              <a:t>communication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to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the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public</a:t>
            </a:r>
            <a:r>
              <a:rPr lang="de-DE" sz="1900" dirty="0" smtClean="0">
                <a:latin typeface="+mn-lt"/>
              </a:rPr>
              <a:t>“ </a:t>
            </a:r>
            <a:r>
              <a:rPr lang="de-DE" sz="1900" dirty="0" err="1" smtClean="0">
                <a:latin typeface="+mn-lt"/>
              </a:rPr>
              <a:t>requires</a:t>
            </a:r>
            <a:r>
              <a:rPr lang="de-DE" sz="1900" dirty="0" smtClean="0">
                <a:latin typeface="+mn-lt"/>
              </a:rPr>
              <a:t> a </a:t>
            </a:r>
            <a:r>
              <a:rPr lang="de-DE" sz="1900" dirty="0" err="1" smtClean="0">
                <a:latin typeface="+mn-lt"/>
              </a:rPr>
              <a:t>transmission</a:t>
            </a:r>
            <a:endParaRPr lang="de-DE" sz="1900" dirty="0" smtClean="0">
              <a:latin typeface="+mn-lt"/>
            </a:endParaRP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de-DE" sz="1900" dirty="0" err="1" smtClean="0">
                <a:latin typeface="+mn-lt"/>
              </a:rPr>
              <a:t>Therefore</a:t>
            </a:r>
            <a:r>
              <a:rPr lang="de-DE" sz="1900" dirty="0" smtClean="0">
                <a:latin typeface="+mn-lt"/>
              </a:rPr>
              <a:t>: </a:t>
            </a:r>
          </a:p>
          <a:p>
            <a:pPr marL="1270000" lvl="2" indent="-355600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Ø"/>
              <a:tabLst>
                <a:tab pos="1255713" algn="l"/>
              </a:tabLst>
            </a:pPr>
            <a:r>
              <a:rPr lang="de-DE" sz="1900" dirty="0" err="1" smtClean="0">
                <a:latin typeface="+mn-lt"/>
              </a:rPr>
              <a:t>act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of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transmission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alone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is</a:t>
            </a:r>
            <a:r>
              <a:rPr lang="de-DE" sz="1900" dirty="0" smtClean="0">
                <a:latin typeface="+mn-lt"/>
              </a:rPr>
              <a:t> not </a:t>
            </a:r>
            <a:r>
              <a:rPr lang="de-DE" sz="1900" dirty="0" err="1" smtClean="0">
                <a:latin typeface="+mn-lt"/>
              </a:rPr>
              <a:t>decisive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for</a:t>
            </a:r>
            <a:r>
              <a:rPr lang="de-DE" sz="1900" dirty="0" smtClean="0">
                <a:latin typeface="+mn-lt"/>
              </a:rPr>
              <a:t> „</a:t>
            </a:r>
            <a:r>
              <a:rPr lang="de-DE" sz="1900" dirty="0" err="1" smtClean="0">
                <a:latin typeface="+mn-lt"/>
              </a:rPr>
              <a:t>communication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to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the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public</a:t>
            </a:r>
            <a:r>
              <a:rPr lang="de-DE" sz="1900" dirty="0" smtClean="0">
                <a:latin typeface="+mn-lt"/>
              </a:rPr>
              <a:t>“,</a:t>
            </a:r>
          </a:p>
          <a:p>
            <a:pPr marL="1270000" lvl="2" indent="-355600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Ø"/>
              <a:tabLst>
                <a:tab pos="1255713" algn="l"/>
              </a:tabLst>
            </a:pPr>
            <a:r>
              <a:rPr lang="de-DE" sz="1900" dirty="0" err="1" smtClean="0">
                <a:latin typeface="+mn-lt"/>
              </a:rPr>
              <a:t>nor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does</a:t>
            </a:r>
            <a:r>
              <a:rPr lang="de-DE" sz="1900" dirty="0" smtClean="0">
                <a:latin typeface="+mn-lt"/>
              </a:rPr>
              <a:t> „</a:t>
            </a:r>
            <a:r>
              <a:rPr lang="de-DE" sz="1900" dirty="0" err="1" smtClean="0">
                <a:latin typeface="+mn-lt"/>
              </a:rPr>
              <a:t>transmission</a:t>
            </a:r>
            <a:r>
              <a:rPr lang="de-DE" sz="1900" dirty="0" smtClean="0">
                <a:latin typeface="+mn-lt"/>
              </a:rPr>
              <a:t>“ </a:t>
            </a:r>
            <a:r>
              <a:rPr lang="de-DE" sz="1900" dirty="0" err="1" smtClean="0">
                <a:latin typeface="+mn-lt"/>
              </a:rPr>
              <a:t>distinguish</a:t>
            </a:r>
            <a:r>
              <a:rPr lang="de-DE" sz="1900" dirty="0" smtClean="0">
                <a:latin typeface="+mn-lt"/>
              </a:rPr>
              <a:t> „</a:t>
            </a:r>
            <a:r>
              <a:rPr lang="de-DE" sz="1900" dirty="0" err="1" smtClean="0">
                <a:latin typeface="+mn-lt"/>
              </a:rPr>
              <a:t>mere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technical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facilities</a:t>
            </a:r>
            <a:r>
              <a:rPr lang="de-DE" sz="1900" dirty="0" smtClean="0">
                <a:latin typeface="+mn-lt"/>
              </a:rPr>
              <a:t>“ </a:t>
            </a:r>
            <a:r>
              <a:rPr lang="de-DE" sz="1900" dirty="0" err="1" smtClean="0">
                <a:latin typeface="+mn-lt"/>
              </a:rPr>
              <a:t>from</a:t>
            </a:r>
            <a:r>
              <a:rPr lang="de-DE" sz="1900" dirty="0" smtClean="0">
                <a:latin typeface="+mn-lt"/>
              </a:rPr>
              <a:t> „</a:t>
            </a:r>
            <a:r>
              <a:rPr lang="de-DE" sz="1900" dirty="0" err="1" smtClean="0">
                <a:latin typeface="+mn-lt"/>
              </a:rPr>
              <a:t>communication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to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the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public</a:t>
            </a:r>
            <a:r>
              <a:rPr lang="de-DE" sz="1900" dirty="0" smtClean="0">
                <a:latin typeface="+mn-lt"/>
              </a:rPr>
              <a:t>“ </a:t>
            </a:r>
          </a:p>
          <a:p>
            <a:pPr marL="355600" indent="-355600">
              <a:spcBef>
                <a:spcPts val="18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300" b="1" dirty="0" smtClean="0">
                <a:latin typeface="+mn-lt"/>
              </a:rPr>
              <a:t>Open </a:t>
            </a:r>
            <a:r>
              <a:rPr lang="de-DE" sz="2300" b="1" dirty="0" err="1" smtClean="0">
                <a:latin typeface="+mn-lt"/>
              </a:rPr>
              <a:t>issues</a:t>
            </a:r>
            <a:r>
              <a:rPr lang="de-DE" sz="2300" b="1" dirty="0" smtClean="0">
                <a:latin typeface="+mn-lt"/>
              </a:rPr>
              <a:t>: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de-DE" sz="1900" dirty="0" smtClean="0">
                <a:latin typeface="+mn-lt"/>
              </a:rPr>
              <a:t>Non-</a:t>
            </a:r>
            <a:r>
              <a:rPr lang="de-DE" sz="1900" dirty="0" err="1" smtClean="0">
                <a:latin typeface="+mn-lt"/>
              </a:rPr>
              <a:t>physical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means</a:t>
            </a:r>
            <a:r>
              <a:rPr lang="de-DE" sz="1900" dirty="0" smtClean="0">
                <a:latin typeface="+mn-lt"/>
              </a:rPr>
              <a:t> (e.g. </a:t>
            </a:r>
            <a:r>
              <a:rPr lang="de-DE" sz="1900" dirty="0" err="1" smtClean="0">
                <a:latin typeface="+mn-lt"/>
              </a:rPr>
              <a:t>computer-programs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enabling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file-sharing</a:t>
            </a:r>
            <a:r>
              <a:rPr lang="de-DE" sz="1900" dirty="0" smtClean="0">
                <a:latin typeface="+mn-lt"/>
              </a:rPr>
              <a:t>; links?)</a:t>
            </a:r>
          </a:p>
          <a:p>
            <a:pPr marL="355600" lvl="0" indent="-355600">
              <a:spcBef>
                <a:spcPts val="1800"/>
              </a:spcBef>
              <a:buClr>
                <a:srgbClr val="009682"/>
              </a:buClr>
              <a:buFont typeface="Wingdings" pitchFamily="2" charset="2"/>
              <a:buChar char="§"/>
            </a:pPr>
            <a:r>
              <a:rPr lang="de-DE" sz="2300" b="1" dirty="0" err="1" smtClean="0">
                <a:solidFill>
                  <a:srgbClr val="000000"/>
                </a:solidFill>
                <a:latin typeface="Calibri"/>
              </a:rPr>
              <a:t>InfoSoc-Directive</a:t>
            </a:r>
            <a:r>
              <a:rPr lang="de-DE" sz="23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300" b="1" dirty="0" err="1" smtClean="0">
                <a:solidFill>
                  <a:srgbClr val="000000"/>
                </a:solidFill>
                <a:latin typeface="Calibri"/>
              </a:rPr>
              <a:t>does</a:t>
            </a:r>
            <a:r>
              <a:rPr lang="de-DE" sz="2300" b="1" dirty="0" smtClean="0">
                <a:solidFill>
                  <a:srgbClr val="000000"/>
                </a:solidFill>
                <a:latin typeface="Calibri"/>
              </a:rPr>
              <a:t> not </a:t>
            </a:r>
            <a:r>
              <a:rPr lang="de-DE" sz="2300" b="1" dirty="0" err="1" smtClean="0">
                <a:solidFill>
                  <a:srgbClr val="000000"/>
                </a:solidFill>
                <a:latin typeface="Calibri"/>
              </a:rPr>
              <a:t>mention</a:t>
            </a:r>
            <a:r>
              <a:rPr lang="de-DE" sz="2300" b="1" dirty="0" smtClean="0">
                <a:solidFill>
                  <a:srgbClr val="000000"/>
                </a:solidFill>
                <a:latin typeface="Calibri"/>
              </a:rPr>
              <a:t> „</a:t>
            </a:r>
            <a:r>
              <a:rPr lang="de-DE" sz="2300" b="1" dirty="0" err="1" smtClean="0">
                <a:solidFill>
                  <a:srgbClr val="000000"/>
                </a:solidFill>
                <a:latin typeface="Calibri"/>
              </a:rPr>
              <a:t>mere</a:t>
            </a:r>
            <a:r>
              <a:rPr lang="de-DE" sz="23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300" b="1" dirty="0" err="1" smtClean="0">
                <a:solidFill>
                  <a:srgbClr val="000000"/>
                </a:solidFill>
                <a:latin typeface="Calibri"/>
              </a:rPr>
              <a:t>technical</a:t>
            </a:r>
            <a:r>
              <a:rPr lang="de-DE" sz="23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300" b="1" dirty="0" err="1" smtClean="0">
                <a:solidFill>
                  <a:srgbClr val="000000"/>
                </a:solidFill>
                <a:latin typeface="Calibri"/>
              </a:rPr>
              <a:t>facilities</a:t>
            </a:r>
            <a:r>
              <a:rPr lang="de-DE" sz="2300" b="1" dirty="0" smtClean="0">
                <a:solidFill>
                  <a:srgbClr val="000000"/>
                </a:solidFill>
                <a:latin typeface="Calibri"/>
              </a:rPr>
              <a:t>“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endParaRPr lang="de-DE" sz="2300" b="1" dirty="0" smtClean="0">
              <a:latin typeface="+mn-lt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561975" y="298450"/>
            <a:ext cx="7250385" cy="561975"/>
          </a:xfrm>
        </p:spPr>
        <p:txBody>
          <a:bodyPr/>
          <a:lstStyle/>
          <a:p>
            <a:r>
              <a:rPr lang="de-DE" dirty="0" err="1" smtClean="0">
                <a:solidFill>
                  <a:srgbClr val="C00000"/>
                </a:solidFill>
              </a:rPr>
              <a:t>Agreed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statement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to</a:t>
            </a:r>
            <a:r>
              <a:rPr lang="de-DE" dirty="0" smtClean="0">
                <a:solidFill>
                  <a:srgbClr val="C00000"/>
                </a:solidFill>
              </a:rPr>
              <a:t> Art. 8 WCT (</a:t>
            </a:r>
            <a:r>
              <a:rPr lang="de-DE" dirty="0" err="1" smtClean="0">
                <a:solidFill>
                  <a:srgbClr val="C00000"/>
                </a:solidFill>
              </a:rPr>
              <a:t>cont‘d</a:t>
            </a:r>
            <a:r>
              <a:rPr lang="de-DE" dirty="0" smtClean="0">
                <a:solidFill>
                  <a:srgbClr val="C00000"/>
                </a:solidFill>
              </a:rPr>
              <a:t>)</a:t>
            </a:r>
            <a:endParaRPr lang="de-DE" i="1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5536" y="6581001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Prof. Dr. Thomas Dreier    –    Zentrum für angewandte Rechtswissenschaft (ZAR)    –    Karlsruhe</a:t>
            </a:r>
            <a:endParaRPr lang="de-DE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051" name="Grafik 1" descr="Rahmen grau transparent-0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11"/>
          <p:cNvGrpSpPr/>
          <p:nvPr/>
        </p:nvGrpSpPr>
        <p:grpSpPr>
          <a:xfrm>
            <a:off x="7715272" y="214290"/>
            <a:ext cx="1285884" cy="1000108"/>
            <a:chOff x="7643834" y="214290"/>
            <a:chExt cx="1285884" cy="1000108"/>
          </a:xfrm>
        </p:grpSpPr>
        <p:grpSp>
          <p:nvGrpSpPr>
            <p:cNvPr id="3" name="Gruppieren 9"/>
            <p:cNvGrpSpPr/>
            <p:nvPr/>
          </p:nvGrpSpPr>
          <p:grpSpPr>
            <a:xfrm>
              <a:off x="7643834" y="214290"/>
              <a:ext cx="1285884" cy="571504"/>
              <a:chOff x="7000892" y="2714620"/>
              <a:chExt cx="1285884" cy="571504"/>
            </a:xfrm>
          </p:grpSpPr>
          <p:sp>
            <p:nvSpPr>
              <p:cNvPr id="7" name="Rechteck 6"/>
              <p:cNvSpPr/>
              <p:nvPr/>
            </p:nvSpPr>
            <p:spPr>
              <a:xfrm>
                <a:off x="7000892" y="2714620"/>
                <a:ext cx="1285884" cy="5715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Rechteck 7"/>
              <p:cNvSpPr/>
              <p:nvPr/>
            </p:nvSpPr>
            <p:spPr>
              <a:xfrm>
                <a:off x="7012027" y="2786057"/>
                <a:ext cx="1131873" cy="450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9" name="Picture 9" descr="KITlogo_4c_frutige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72330" y="2786058"/>
                <a:ext cx="1084263" cy="4953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11" name="Rechteck 10"/>
            <p:cNvSpPr/>
            <p:nvPr/>
          </p:nvSpPr>
          <p:spPr>
            <a:xfrm>
              <a:off x="8858280" y="214290"/>
              <a:ext cx="71438" cy="1000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2051720" y="2636912"/>
            <a:ext cx="5096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de-DE" sz="4800" b="1" dirty="0" smtClean="0">
                <a:solidFill>
                  <a:schemeClr val="bg1"/>
                </a:solidFill>
                <a:latin typeface="+mn-lt"/>
              </a:rPr>
              <a:t>2. 	Historical  </a:t>
            </a:r>
            <a:r>
              <a:rPr lang="de-DE" sz="4800" b="1" dirty="0" err="1" smtClean="0">
                <a:solidFill>
                  <a:srgbClr val="C00000"/>
                </a:solidFill>
                <a:latin typeface="+mn-lt"/>
              </a:rPr>
              <a:t>Antecedents</a:t>
            </a:r>
            <a:endParaRPr lang="de-DE" sz="4800" b="1" i="1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95536" y="6581001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Prof. Dr. Thomas Dreier    –    Zentrum für angewandte Rechtswissenschaft (ZAR)    –    Karlsruhe</a:t>
            </a:r>
            <a:endParaRPr lang="de-DE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467544" y="1412776"/>
            <a:ext cx="8001056" cy="4975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300" b="1" dirty="0" err="1" smtClean="0">
                <a:latin typeface="+mn-lt"/>
              </a:rPr>
              <a:t>Antecedents</a:t>
            </a:r>
            <a:r>
              <a:rPr lang="de-DE" sz="2300" b="1" dirty="0" smtClean="0">
                <a:latin typeface="+mn-lt"/>
              </a:rPr>
              <a:t>: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de-DE" sz="1900" dirty="0" err="1" smtClean="0">
                <a:latin typeface="+mn-lt"/>
              </a:rPr>
              <a:t>From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over-the-air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broadcast</a:t>
            </a:r>
            <a:r>
              <a:rPr lang="de-DE" sz="1900" dirty="0" smtClean="0">
                <a:latin typeface="+mn-lt"/>
              </a:rPr>
              <a:t> &amp; </a:t>
            </a:r>
            <a:r>
              <a:rPr lang="de-DE" sz="1900" dirty="0" err="1" smtClean="0">
                <a:latin typeface="+mn-lt"/>
              </a:rPr>
              <a:t>technical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support</a:t>
            </a:r>
            <a:r>
              <a:rPr lang="de-DE" sz="1900" dirty="0" smtClean="0">
                <a:latin typeface="+mn-lt"/>
              </a:rPr>
              <a:t> (PTT)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de-DE" sz="1900" dirty="0" smtClean="0">
                <a:latin typeface="+mn-lt"/>
              </a:rPr>
              <a:t>via </a:t>
            </a:r>
            <a:r>
              <a:rPr lang="de-DE" sz="1900" dirty="0" err="1" smtClean="0">
                <a:latin typeface="+mn-lt"/>
              </a:rPr>
              <a:t>cable-redistribution</a:t>
            </a:r>
            <a:r>
              <a:rPr lang="de-DE" sz="1900" dirty="0" smtClean="0">
                <a:latin typeface="+mn-lt"/>
              </a:rPr>
              <a:t> (</a:t>
            </a:r>
            <a:r>
              <a:rPr lang="de-DE" sz="1900" dirty="0" err="1" smtClean="0">
                <a:latin typeface="+mn-lt"/>
              </a:rPr>
              <a:t>within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and</a:t>
            </a:r>
            <a:r>
              <a:rPr lang="de-DE" sz="1900" dirty="0" smtClean="0">
                <a:latin typeface="+mn-lt"/>
              </a:rPr>
              <a:t> outside </a:t>
            </a:r>
            <a:r>
              <a:rPr lang="de-DE" sz="1900" dirty="0" err="1" smtClean="0">
                <a:latin typeface="+mn-lt"/>
              </a:rPr>
              <a:t>of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catchment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area</a:t>
            </a:r>
            <a:r>
              <a:rPr lang="de-DE" sz="1900" dirty="0" smtClean="0">
                <a:latin typeface="+mn-lt"/>
              </a:rPr>
              <a:t>)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de-DE" sz="1900" dirty="0" err="1" smtClean="0">
                <a:latin typeface="+mn-lt"/>
              </a:rPr>
              <a:t>and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satellite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transmission</a:t>
            </a:r>
            <a:r>
              <a:rPr lang="de-DE" sz="1900" dirty="0" smtClean="0">
                <a:latin typeface="+mn-lt"/>
              </a:rPr>
              <a:t> 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de-DE" sz="1900" dirty="0" err="1" smtClean="0">
                <a:latin typeface="+mn-lt"/>
              </a:rPr>
              <a:t>to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access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providers</a:t>
            </a:r>
            <a:r>
              <a:rPr lang="de-DE" sz="1900" dirty="0" smtClean="0">
                <a:latin typeface="+mn-lt"/>
              </a:rPr>
              <a:t> </a:t>
            </a:r>
          </a:p>
          <a:p>
            <a:pPr marL="355600" indent="-355600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300" b="1" dirty="0" err="1" smtClean="0">
                <a:latin typeface="+mn-lt"/>
              </a:rPr>
              <a:t>Difficulties</a:t>
            </a:r>
            <a:r>
              <a:rPr lang="de-DE" sz="2300" b="1" dirty="0" smtClean="0">
                <a:latin typeface="+mn-lt"/>
              </a:rPr>
              <a:t> </a:t>
            </a:r>
            <a:r>
              <a:rPr lang="de-DE" sz="2300" b="1" dirty="0" err="1" smtClean="0">
                <a:latin typeface="+mn-lt"/>
              </a:rPr>
              <a:t>to</a:t>
            </a:r>
            <a:r>
              <a:rPr lang="de-DE" sz="2300" b="1" dirty="0" smtClean="0">
                <a:latin typeface="+mn-lt"/>
              </a:rPr>
              <a:t> </a:t>
            </a:r>
            <a:r>
              <a:rPr lang="de-DE" sz="2300" b="1" dirty="0" err="1" smtClean="0">
                <a:latin typeface="+mn-lt"/>
              </a:rPr>
              <a:t>make</a:t>
            </a:r>
            <a:r>
              <a:rPr lang="de-DE" sz="2300" b="1" dirty="0" smtClean="0">
                <a:latin typeface="+mn-lt"/>
              </a:rPr>
              <a:t> </a:t>
            </a:r>
            <a:r>
              <a:rPr lang="de-DE" sz="2300" b="1" dirty="0" err="1" smtClean="0">
                <a:latin typeface="+mn-lt"/>
              </a:rPr>
              <a:t>the</a:t>
            </a:r>
            <a:r>
              <a:rPr lang="de-DE" sz="2300" b="1" dirty="0" smtClean="0">
                <a:latin typeface="+mn-lt"/>
              </a:rPr>
              <a:t> </a:t>
            </a:r>
            <a:r>
              <a:rPr lang="de-DE" sz="2300" b="1" dirty="0" err="1" smtClean="0">
                <a:latin typeface="+mn-lt"/>
              </a:rPr>
              <a:t>distinction</a:t>
            </a:r>
            <a:r>
              <a:rPr lang="de-DE" sz="2300" b="1" dirty="0" smtClean="0">
                <a:latin typeface="+mn-lt"/>
              </a:rPr>
              <a:t>: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de-DE" sz="1900" dirty="0" err="1" smtClean="0">
                <a:latin typeface="+mn-lt"/>
              </a:rPr>
              <a:t>Reception</a:t>
            </a:r>
            <a:r>
              <a:rPr lang="de-DE" sz="1900" dirty="0" smtClean="0">
                <a:latin typeface="+mn-lt"/>
              </a:rPr>
              <a:t> v. (</a:t>
            </a:r>
            <a:r>
              <a:rPr lang="de-DE" sz="1900" dirty="0" err="1" smtClean="0">
                <a:latin typeface="+mn-lt"/>
              </a:rPr>
              <a:t>re</a:t>
            </a:r>
            <a:r>
              <a:rPr lang="de-DE" sz="1900" dirty="0" smtClean="0">
                <a:latin typeface="+mn-lt"/>
              </a:rPr>
              <a:t>)-</a:t>
            </a:r>
            <a:r>
              <a:rPr lang="de-DE" sz="1900" dirty="0" err="1" smtClean="0">
                <a:latin typeface="+mn-lt"/>
              </a:rPr>
              <a:t>broadcasting</a:t>
            </a:r>
            <a:r>
              <a:rPr lang="de-DE" sz="1900" dirty="0" smtClean="0">
                <a:latin typeface="+mn-lt"/>
              </a:rPr>
              <a:t> </a:t>
            </a:r>
          </a:p>
          <a:p>
            <a:pPr marL="1166813" lvl="1" indent="-355600">
              <a:spcBef>
                <a:spcPts val="40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1255713" algn="l"/>
              </a:tabLst>
            </a:pPr>
            <a:r>
              <a:rPr lang="de-DE" sz="1900" dirty="0" smtClean="0">
                <a:latin typeface="+mn-lt"/>
              </a:rPr>
              <a:t>Technical </a:t>
            </a:r>
            <a:r>
              <a:rPr lang="de-DE" sz="1900" dirty="0" err="1" smtClean="0">
                <a:latin typeface="+mn-lt"/>
              </a:rPr>
              <a:t>criterion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possible</a:t>
            </a:r>
            <a:r>
              <a:rPr lang="de-DE" sz="1900" dirty="0" smtClean="0">
                <a:latin typeface="+mn-lt"/>
              </a:rPr>
              <a:t> but </a:t>
            </a:r>
            <a:r>
              <a:rPr lang="de-DE" sz="1900" dirty="0" err="1" smtClean="0">
                <a:latin typeface="+mn-lt"/>
              </a:rPr>
              <a:t>impractical</a:t>
            </a:r>
            <a:endParaRPr lang="de-DE" sz="1900" dirty="0" smtClean="0">
              <a:latin typeface="+mn-lt"/>
            </a:endParaRPr>
          </a:p>
          <a:p>
            <a:pPr marL="1166813" lvl="1" indent="-355600">
              <a:spcBef>
                <a:spcPts val="40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1255713" algn="l"/>
              </a:tabLst>
            </a:pPr>
            <a:r>
              <a:rPr lang="de-DE" sz="1900" dirty="0" smtClean="0">
                <a:latin typeface="+mn-lt"/>
              </a:rPr>
              <a:t>Absolute </a:t>
            </a:r>
            <a:r>
              <a:rPr lang="de-DE" sz="1900" dirty="0" err="1" smtClean="0">
                <a:latin typeface="+mn-lt"/>
              </a:rPr>
              <a:t>number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of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viewers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rejected</a:t>
            </a:r>
            <a:endParaRPr lang="de-DE" sz="1900" dirty="0" smtClean="0">
              <a:latin typeface="+mn-lt"/>
            </a:endParaRPr>
          </a:p>
          <a:p>
            <a:pPr marL="1166813" lvl="1" indent="-355600">
              <a:spcBef>
                <a:spcPts val="40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1255713" algn="l"/>
              </a:tabLst>
            </a:pPr>
            <a:r>
              <a:rPr lang="de-DE" sz="1900" dirty="0" smtClean="0">
                <a:latin typeface="+mn-lt"/>
              </a:rPr>
              <a:t>Evaluation in </a:t>
            </a:r>
            <a:r>
              <a:rPr lang="de-DE" sz="1900" dirty="0" err="1" smtClean="0">
                <a:latin typeface="+mn-lt"/>
              </a:rPr>
              <a:t>each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case</a:t>
            </a:r>
            <a:r>
              <a:rPr lang="de-DE" sz="1900" dirty="0" smtClean="0">
                <a:latin typeface="+mn-lt"/>
              </a:rPr>
              <a:t>? </a:t>
            </a:r>
            <a:r>
              <a:rPr lang="de-DE" sz="1900" dirty="0" err="1" smtClean="0">
                <a:latin typeface="+mn-lt"/>
              </a:rPr>
              <a:t>Satellite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definition</a:t>
            </a:r>
            <a:r>
              <a:rPr lang="de-DE" sz="1900" dirty="0" smtClean="0">
                <a:latin typeface="+mn-lt"/>
              </a:rPr>
              <a:t> als model?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de-DE" sz="1900" dirty="0" smtClean="0">
                <a:latin typeface="+mn-lt"/>
              </a:rPr>
              <a:t>Communication </a:t>
            </a:r>
            <a:r>
              <a:rPr lang="de-DE" sz="1900" dirty="0" err="1" smtClean="0">
                <a:latin typeface="+mn-lt"/>
              </a:rPr>
              <a:t>to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the</a:t>
            </a:r>
            <a:r>
              <a:rPr lang="de-DE" sz="1900" dirty="0" smtClean="0">
                <a:latin typeface="+mn-lt"/>
              </a:rPr>
              <a:t> „</a:t>
            </a:r>
            <a:r>
              <a:rPr lang="de-DE" sz="1900" dirty="0" err="1" smtClean="0">
                <a:latin typeface="+mn-lt"/>
              </a:rPr>
              <a:t>public</a:t>
            </a:r>
            <a:r>
              <a:rPr lang="de-DE" sz="1900" dirty="0" smtClean="0">
                <a:latin typeface="+mn-lt"/>
              </a:rPr>
              <a:t>“ </a:t>
            </a:r>
          </a:p>
          <a:p>
            <a:pPr marL="1166813" lvl="1" indent="-355600">
              <a:spcBef>
                <a:spcPts val="40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1255713" algn="l"/>
              </a:tabLst>
            </a:pPr>
            <a:r>
              <a:rPr lang="de-DE" sz="1900" dirty="0" smtClean="0">
                <a:latin typeface="+mn-lt"/>
              </a:rPr>
              <a:t>Cable </a:t>
            </a:r>
            <a:r>
              <a:rPr lang="de-DE" sz="1900" dirty="0" err="1" smtClean="0">
                <a:latin typeface="+mn-lt"/>
              </a:rPr>
              <a:t>rebroadcaster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generelly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seen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to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mak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own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public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communication</a:t>
            </a:r>
            <a:r>
              <a:rPr lang="de-DE" sz="1900" dirty="0" smtClean="0">
                <a:latin typeface="+mn-lt"/>
              </a:rPr>
              <a:t>, </a:t>
            </a:r>
            <a:r>
              <a:rPr lang="de-DE" sz="1900" dirty="0" err="1" smtClean="0">
                <a:latin typeface="+mn-lt"/>
              </a:rPr>
              <a:t>if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selection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of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programs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rebroadcast</a:t>
            </a:r>
            <a:r>
              <a:rPr lang="de-DE" sz="1900" dirty="0" smtClean="0">
                <a:latin typeface="+mn-lt"/>
              </a:rPr>
              <a:t>, </a:t>
            </a:r>
            <a:r>
              <a:rPr lang="de-DE" sz="1900" dirty="0" err="1" smtClean="0">
                <a:latin typeface="+mn-lt"/>
              </a:rPr>
              <a:t>own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service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offered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to</a:t>
            </a:r>
            <a:r>
              <a:rPr lang="de-DE" sz="1900" dirty="0" smtClean="0">
                <a:latin typeface="+mn-lt"/>
              </a:rPr>
              <a:t> </a:t>
            </a:r>
            <a:r>
              <a:rPr lang="de-DE" sz="1900" dirty="0" err="1" smtClean="0">
                <a:latin typeface="+mn-lt"/>
              </a:rPr>
              <a:t>viewers</a:t>
            </a:r>
            <a:r>
              <a:rPr lang="de-DE" sz="1900" dirty="0" smtClean="0">
                <a:latin typeface="+mn-lt"/>
              </a:rPr>
              <a:t> … </a:t>
            </a: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561975" y="298450"/>
            <a:ext cx="6962353" cy="561975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Historical </a:t>
            </a:r>
            <a:r>
              <a:rPr lang="de-DE" dirty="0" err="1" smtClean="0">
                <a:solidFill>
                  <a:srgbClr val="C00000"/>
                </a:solidFill>
              </a:rPr>
              <a:t>antecedents</a:t>
            </a:r>
            <a:endParaRPr lang="de-DE" i="1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5536" y="6581001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Prof. Dr. Thomas Dreier    –    Zentrum für angewandte Rechtswissenschaft (ZAR)    –    Karlsruhe</a:t>
            </a:r>
            <a:endParaRPr lang="de-DE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051" name="Grafik 1" descr="Rahmen grau transparent-0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11"/>
          <p:cNvGrpSpPr/>
          <p:nvPr/>
        </p:nvGrpSpPr>
        <p:grpSpPr>
          <a:xfrm>
            <a:off x="7715272" y="214290"/>
            <a:ext cx="1285884" cy="1000108"/>
            <a:chOff x="7643834" y="214290"/>
            <a:chExt cx="1285884" cy="1000108"/>
          </a:xfrm>
        </p:grpSpPr>
        <p:grpSp>
          <p:nvGrpSpPr>
            <p:cNvPr id="3" name="Gruppieren 9"/>
            <p:cNvGrpSpPr/>
            <p:nvPr/>
          </p:nvGrpSpPr>
          <p:grpSpPr>
            <a:xfrm>
              <a:off x="7643834" y="214290"/>
              <a:ext cx="1285884" cy="571504"/>
              <a:chOff x="7000892" y="2714620"/>
              <a:chExt cx="1285884" cy="571504"/>
            </a:xfrm>
          </p:grpSpPr>
          <p:sp>
            <p:nvSpPr>
              <p:cNvPr id="7" name="Rechteck 6"/>
              <p:cNvSpPr/>
              <p:nvPr/>
            </p:nvSpPr>
            <p:spPr>
              <a:xfrm>
                <a:off x="7000892" y="2714620"/>
                <a:ext cx="1285884" cy="5715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Rechteck 7"/>
              <p:cNvSpPr/>
              <p:nvPr/>
            </p:nvSpPr>
            <p:spPr>
              <a:xfrm>
                <a:off x="7012027" y="2786057"/>
                <a:ext cx="1131873" cy="450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9" name="Picture 9" descr="KITlogo_4c_frutige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72330" y="2786058"/>
                <a:ext cx="1084263" cy="4953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11" name="Rechteck 10"/>
            <p:cNvSpPr/>
            <p:nvPr/>
          </p:nvSpPr>
          <p:spPr>
            <a:xfrm>
              <a:off x="8858280" y="214290"/>
              <a:ext cx="71438" cy="1000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1691680" y="2636912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AutoNum type="arabicPeriod" startAt="3"/>
            </a:pPr>
            <a:r>
              <a:rPr lang="de-DE" sz="4800" b="1" dirty="0" smtClean="0">
                <a:solidFill>
                  <a:schemeClr val="bg1"/>
                </a:solidFill>
                <a:latin typeface="+mn-lt"/>
              </a:rPr>
              <a:t>After-</a:t>
            </a:r>
            <a:r>
              <a:rPr lang="de-DE" sz="4800" b="1" dirty="0" err="1" smtClean="0">
                <a:solidFill>
                  <a:schemeClr val="bg1"/>
                </a:solidFill>
                <a:latin typeface="+mn-lt"/>
              </a:rPr>
              <a:t>life</a:t>
            </a:r>
            <a:r>
              <a:rPr lang="de-DE" sz="4800" b="1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914400" indent="-914400" algn="ctr"/>
            <a:r>
              <a:rPr lang="de-DE" sz="4800" b="1" i="1" dirty="0" smtClean="0">
                <a:solidFill>
                  <a:srgbClr val="C00000"/>
                </a:solidFill>
                <a:latin typeface="+mn-lt"/>
              </a:rPr>
              <a:t>(</a:t>
            </a:r>
            <a:r>
              <a:rPr lang="de-DE" sz="4800" b="1" i="1" dirty="0" err="1" smtClean="0">
                <a:solidFill>
                  <a:srgbClr val="C00000"/>
                </a:solidFill>
                <a:latin typeface="+mn-lt"/>
              </a:rPr>
              <a:t>where</a:t>
            </a:r>
            <a:r>
              <a:rPr lang="de-DE" sz="4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de-DE" sz="4800" b="1" i="1" dirty="0" err="1" smtClean="0">
                <a:solidFill>
                  <a:srgbClr val="C00000"/>
                </a:solidFill>
                <a:latin typeface="+mn-lt"/>
              </a:rPr>
              <a:t>we</a:t>
            </a:r>
            <a:r>
              <a:rPr lang="de-DE" sz="4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de-DE" sz="4800" b="1" i="1" dirty="0" err="1" smtClean="0">
                <a:solidFill>
                  <a:srgbClr val="C00000"/>
                </a:solidFill>
                <a:latin typeface="+mn-lt"/>
              </a:rPr>
              <a:t>are</a:t>
            </a:r>
            <a:r>
              <a:rPr lang="de-DE" sz="4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de-DE" sz="4800" b="1" i="1" dirty="0" err="1" smtClean="0">
                <a:solidFill>
                  <a:srgbClr val="C00000"/>
                </a:solidFill>
                <a:latin typeface="+mn-lt"/>
              </a:rPr>
              <a:t>today</a:t>
            </a:r>
            <a:r>
              <a:rPr lang="de-DE" sz="4800" b="1" i="1" dirty="0" smtClean="0">
                <a:solidFill>
                  <a:srgbClr val="C00000"/>
                </a:solidFill>
                <a:latin typeface="+mn-lt"/>
              </a:rPr>
              <a:t>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95536" y="6581001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Prof. Dr. Thomas Dreier    –    Zentrum für angewandte Rechtswissenschaft (ZAR)    –    Karlsruhe</a:t>
            </a:r>
            <a:endParaRPr lang="de-DE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467544" y="1556792"/>
            <a:ext cx="8001056" cy="41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300" b="1" dirty="0" smtClean="0">
                <a:latin typeface="+mn-lt"/>
              </a:rPr>
              <a:t>ISPs (</a:t>
            </a:r>
            <a:r>
              <a:rPr lang="de-DE" sz="2300" b="1" dirty="0" err="1" smtClean="0">
                <a:latin typeface="+mn-lt"/>
              </a:rPr>
              <a:t>access</a:t>
            </a:r>
            <a:r>
              <a:rPr lang="de-DE" sz="2300" b="1" dirty="0" smtClean="0">
                <a:latin typeface="+mn-lt"/>
              </a:rPr>
              <a:t> </a:t>
            </a:r>
            <a:r>
              <a:rPr lang="de-DE" sz="2300" b="1" dirty="0" err="1" smtClean="0">
                <a:latin typeface="+mn-lt"/>
              </a:rPr>
              <a:t>providers</a:t>
            </a:r>
            <a:r>
              <a:rPr lang="de-DE" sz="2300" b="1" dirty="0" smtClean="0">
                <a:latin typeface="+mn-lt"/>
              </a:rPr>
              <a:t>):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de-DE" sz="1900" dirty="0" err="1" smtClean="0">
                <a:latin typeface="Calibri" pitchFamily="34" charset="0"/>
              </a:rPr>
              <a:t>no</a:t>
            </a:r>
            <a:r>
              <a:rPr lang="de-DE" sz="1900" dirty="0" smtClean="0">
                <a:latin typeface="Calibri" pitchFamily="34" charset="0"/>
              </a:rPr>
              <a:t> </a:t>
            </a:r>
            <a:r>
              <a:rPr lang="de-DE" sz="1900" dirty="0" err="1" smtClean="0">
                <a:latin typeface="Calibri" pitchFamily="34" charset="0"/>
              </a:rPr>
              <a:t>communication</a:t>
            </a:r>
            <a:r>
              <a:rPr lang="de-DE" sz="1900" dirty="0" smtClean="0">
                <a:latin typeface="Calibri" pitchFamily="34" charset="0"/>
              </a:rPr>
              <a:t> </a:t>
            </a:r>
            <a:r>
              <a:rPr lang="de-DE" sz="1900" dirty="0" err="1" smtClean="0">
                <a:latin typeface="Calibri" pitchFamily="34" charset="0"/>
              </a:rPr>
              <a:t>to</a:t>
            </a:r>
            <a:r>
              <a:rPr lang="de-DE" sz="1900" dirty="0" smtClean="0">
                <a:latin typeface="Calibri" pitchFamily="34" charset="0"/>
              </a:rPr>
              <a:t> </a:t>
            </a:r>
            <a:r>
              <a:rPr lang="de-DE" sz="1900" dirty="0" err="1" smtClean="0">
                <a:latin typeface="Calibri" pitchFamily="34" charset="0"/>
              </a:rPr>
              <a:t>the</a:t>
            </a:r>
            <a:r>
              <a:rPr lang="de-DE" sz="1900" dirty="0" smtClean="0">
                <a:latin typeface="Calibri" pitchFamily="34" charset="0"/>
              </a:rPr>
              <a:t> </a:t>
            </a:r>
            <a:r>
              <a:rPr lang="de-DE" sz="1900" dirty="0" err="1" smtClean="0">
                <a:latin typeface="Calibri" pitchFamily="34" charset="0"/>
              </a:rPr>
              <a:t>public</a:t>
            </a:r>
            <a:r>
              <a:rPr lang="de-DE" sz="1900" dirty="0" smtClean="0">
                <a:latin typeface="Calibri" pitchFamily="34" charset="0"/>
              </a:rPr>
              <a:t> (</a:t>
            </a:r>
            <a:r>
              <a:rPr lang="de-DE" sz="1900" dirty="0" err="1" smtClean="0">
                <a:latin typeface="Calibri" pitchFamily="34" charset="0"/>
              </a:rPr>
              <a:t>see</a:t>
            </a:r>
            <a:r>
              <a:rPr lang="de-DE" sz="1900" dirty="0" smtClean="0">
                <a:latin typeface="Calibri" pitchFamily="34" charset="0"/>
              </a:rPr>
              <a:t> e-</a:t>
            </a:r>
            <a:r>
              <a:rPr lang="de-DE" sz="1900" dirty="0" err="1" smtClean="0">
                <a:latin typeface="Calibri" pitchFamily="34" charset="0"/>
              </a:rPr>
              <a:t>commerce</a:t>
            </a:r>
            <a:r>
              <a:rPr lang="de-DE" sz="1900" dirty="0" smtClean="0">
                <a:latin typeface="Calibri" pitchFamily="34" charset="0"/>
              </a:rPr>
              <a:t>-</a:t>
            </a:r>
            <a:r>
              <a:rPr lang="de-DE" sz="1900" dirty="0" err="1" smtClean="0">
                <a:latin typeface="Calibri" pitchFamily="34" charset="0"/>
              </a:rPr>
              <a:t>Directive</a:t>
            </a:r>
            <a:r>
              <a:rPr lang="de-DE" sz="1900" dirty="0" smtClean="0">
                <a:latin typeface="Calibri" pitchFamily="34" charset="0"/>
              </a:rPr>
              <a:t>, Art. 12: „</a:t>
            </a:r>
            <a:r>
              <a:rPr lang="de-DE" sz="1900" dirty="0" err="1" smtClean="0">
                <a:latin typeface="Calibri" pitchFamily="34" charset="0"/>
              </a:rPr>
              <a:t>mere</a:t>
            </a:r>
            <a:r>
              <a:rPr lang="de-DE" sz="1900" dirty="0" smtClean="0">
                <a:latin typeface="Calibri" pitchFamily="34" charset="0"/>
              </a:rPr>
              <a:t> </a:t>
            </a:r>
            <a:r>
              <a:rPr lang="de-DE" sz="1900" dirty="0" err="1" smtClean="0">
                <a:latin typeface="Calibri" pitchFamily="34" charset="0"/>
              </a:rPr>
              <a:t>conduit</a:t>
            </a:r>
            <a:r>
              <a:rPr lang="de-DE" sz="1900" dirty="0" smtClean="0">
                <a:latin typeface="Calibri" pitchFamily="34" charset="0"/>
              </a:rPr>
              <a:t>“)  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de-DE" sz="1900" dirty="0" err="1" smtClean="0">
                <a:latin typeface="Calibri" pitchFamily="34" charset="0"/>
              </a:rPr>
              <a:t>if</a:t>
            </a:r>
            <a:r>
              <a:rPr lang="de-DE" sz="1900" dirty="0" smtClean="0">
                <a:latin typeface="Calibri" pitchFamily="34" charset="0"/>
              </a:rPr>
              <a:t> </a:t>
            </a:r>
            <a:r>
              <a:rPr lang="de-DE" sz="1900" dirty="0" err="1" smtClean="0">
                <a:latin typeface="Calibri" pitchFamily="34" charset="0"/>
              </a:rPr>
              <a:t>liability</a:t>
            </a:r>
            <a:r>
              <a:rPr lang="de-DE" sz="1900" dirty="0" smtClean="0">
                <a:latin typeface="Calibri" pitchFamily="34" charset="0"/>
              </a:rPr>
              <a:t>, </a:t>
            </a:r>
            <a:r>
              <a:rPr lang="de-DE" sz="1900" dirty="0" err="1" smtClean="0">
                <a:latin typeface="Calibri" pitchFamily="34" charset="0"/>
              </a:rPr>
              <a:t>then</a:t>
            </a:r>
            <a:r>
              <a:rPr lang="de-DE" sz="1900" dirty="0" smtClean="0">
                <a:latin typeface="Calibri" pitchFamily="34" charset="0"/>
              </a:rPr>
              <a:t> </a:t>
            </a:r>
            <a:r>
              <a:rPr lang="de-DE" sz="1900" dirty="0" err="1" smtClean="0">
                <a:latin typeface="Calibri" pitchFamily="34" charset="0"/>
              </a:rPr>
              <a:t>under</a:t>
            </a:r>
            <a:r>
              <a:rPr lang="de-DE" sz="1900" dirty="0" smtClean="0">
                <a:latin typeface="Calibri" pitchFamily="34" charset="0"/>
              </a:rPr>
              <a:t> </a:t>
            </a:r>
            <a:r>
              <a:rPr lang="de-DE" sz="1900" dirty="0" err="1" smtClean="0">
                <a:latin typeface="Calibri" pitchFamily="34" charset="0"/>
              </a:rPr>
              <a:t>strict</a:t>
            </a:r>
            <a:r>
              <a:rPr lang="de-DE" sz="1900" dirty="0" smtClean="0">
                <a:latin typeface="Calibri" pitchFamily="34" charset="0"/>
              </a:rPr>
              <a:t> </a:t>
            </a:r>
            <a:r>
              <a:rPr lang="de-DE" sz="1900" dirty="0" err="1" smtClean="0">
                <a:latin typeface="Calibri" pitchFamily="34" charset="0"/>
              </a:rPr>
              <a:t>circumstances</a:t>
            </a:r>
            <a:r>
              <a:rPr lang="de-DE" sz="1900" dirty="0" smtClean="0">
                <a:latin typeface="Calibri" pitchFamily="34" charset="0"/>
              </a:rPr>
              <a:t>, </a:t>
            </a:r>
            <a:r>
              <a:rPr lang="de-DE" sz="1900" dirty="0" err="1" smtClean="0">
                <a:latin typeface="Calibri" pitchFamily="34" charset="0"/>
              </a:rPr>
              <a:t>see</a:t>
            </a:r>
            <a:r>
              <a:rPr lang="de-DE" sz="1900" dirty="0" smtClean="0">
                <a:latin typeface="Calibri" pitchFamily="34" charset="0"/>
              </a:rPr>
              <a:t>. e.g. BGH </a:t>
            </a:r>
            <a:r>
              <a:rPr lang="nn-NO" sz="1900" dirty="0" smtClean="0">
                <a:latin typeface="Calibri" pitchFamily="34" charset="0"/>
              </a:rPr>
              <a:t> I ZR 3/14 of 30.7.2015 and I ZR 174/14 of 8.10.2015</a:t>
            </a:r>
            <a:r>
              <a:rPr lang="de-DE" sz="1900" dirty="0" smtClean="0">
                <a:latin typeface="Calibri" pitchFamily="34" charset="0"/>
              </a:rPr>
              <a:t>)</a:t>
            </a:r>
          </a:p>
          <a:p>
            <a:pPr marL="355600" lvl="1" indent="-355600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355600" algn="l"/>
                <a:tab pos="1255713" algn="l"/>
              </a:tabLst>
            </a:pPr>
            <a:r>
              <a:rPr lang="de-DE" sz="2300" b="1" dirty="0" smtClean="0">
                <a:latin typeface="Calibri" pitchFamily="34" charset="0"/>
              </a:rPr>
              <a:t>Links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de-DE" sz="1900" dirty="0" smtClean="0">
                <a:latin typeface="Calibri" pitchFamily="34" charset="0"/>
              </a:rPr>
              <a:t>C-466/12 – </a:t>
            </a:r>
            <a:r>
              <a:rPr lang="de-DE" sz="1900" i="1" dirty="0" smtClean="0">
                <a:latin typeface="Calibri" pitchFamily="34" charset="0"/>
              </a:rPr>
              <a:t>Svensson</a:t>
            </a:r>
            <a:r>
              <a:rPr lang="de-DE" sz="1900" dirty="0" smtClean="0">
                <a:latin typeface="Calibri" pitchFamily="34" charset="0"/>
              </a:rPr>
              <a:t> </a:t>
            </a:r>
            <a:r>
              <a:rPr lang="de-DE" sz="1900" dirty="0" err="1" smtClean="0">
                <a:latin typeface="Calibri" pitchFamily="34" charset="0"/>
              </a:rPr>
              <a:t>and</a:t>
            </a:r>
            <a:r>
              <a:rPr lang="de-DE" sz="1900" dirty="0" smtClean="0">
                <a:latin typeface="Calibri" pitchFamily="34" charset="0"/>
              </a:rPr>
              <a:t> C-348/13 – </a:t>
            </a:r>
            <a:r>
              <a:rPr lang="de-DE" sz="1900" i="1" dirty="0" err="1" smtClean="0">
                <a:latin typeface="Calibri" pitchFamily="34" charset="0"/>
              </a:rPr>
              <a:t>BestWater</a:t>
            </a:r>
            <a:endParaRPr lang="de-DE" sz="1900" i="1" dirty="0" smtClean="0">
              <a:latin typeface="Calibri" pitchFamily="34" charset="0"/>
            </a:endParaRPr>
          </a:p>
          <a:p>
            <a:pPr marL="1166813" lvl="1" indent="-355600">
              <a:spcBef>
                <a:spcPts val="40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1160463" algn="l"/>
              </a:tabLst>
            </a:pPr>
            <a:r>
              <a:rPr lang="de-DE" sz="1900" dirty="0" smtClean="0">
                <a:latin typeface="Calibri" pitchFamily="34" charset="0"/>
              </a:rPr>
              <a:t>„</a:t>
            </a:r>
            <a:r>
              <a:rPr lang="de-DE" sz="1900" dirty="0" err="1" smtClean="0">
                <a:latin typeface="Calibri" pitchFamily="34" charset="0"/>
              </a:rPr>
              <a:t>communication</a:t>
            </a:r>
            <a:r>
              <a:rPr lang="de-DE" sz="1900" dirty="0" smtClean="0">
                <a:latin typeface="Calibri" pitchFamily="34" charset="0"/>
              </a:rPr>
              <a:t>“  („</a:t>
            </a:r>
            <a:r>
              <a:rPr lang="de-DE" sz="1900" dirty="0" err="1" smtClean="0">
                <a:latin typeface="Calibri" pitchFamily="34" charset="0"/>
              </a:rPr>
              <a:t>technical</a:t>
            </a:r>
            <a:r>
              <a:rPr lang="de-DE" sz="1900" dirty="0" smtClean="0">
                <a:latin typeface="Calibri" pitchFamily="34" charset="0"/>
              </a:rPr>
              <a:t> </a:t>
            </a:r>
            <a:r>
              <a:rPr lang="de-DE" sz="1900" dirty="0" err="1" smtClean="0">
                <a:latin typeface="Calibri" pitchFamily="34" charset="0"/>
              </a:rPr>
              <a:t>means</a:t>
            </a:r>
            <a:r>
              <a:rPr lang="de-DE" sz="1900" dirty="0" smtClean="0">
                <a:latin typeface="Calibri" pitchFamily="34" charset="0"/>
              </a:rPr>
              <a:t>“ not </a:t>
            </a:r>
            <a:r>
              <a:rPr lang="de-DE" sz="1900" dirty="0" err="1" smtClean="0">
                <a:latin typeface="Calibri" pitchFamily="34" charset="0"/>
              </a:rPr>
              <a:t>discussed</a:t>
            </a:r>
            <a:r>
              <a:rPr lang="de-DE" sz="1900" dirty="0" smtClean="0">
                <a:latin typeface="Calibri" pitchFamily="34" charset="0"/>
              </a:rPr>
              <a:t>)</a:t>
            </a:r>
          </a:p>
          <a:p>
            <a:pPr marL="1166813" lvl="1" indent="-355600">
              <a:spcBef>
                <a:spcPts val="40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1160463" algn="l"/>
              </a:tabLst>
            </a:pPr>
            <a:r>
              <a:rPr lang="de-DE" sz="1900" dirty="0" smtClean="0">
                <a:latin typeface="Calibri" pitchFamily="34" charset="0"/>
              </a:rPr>
              <a:t>but </a:t>
            </a:r>
            <a:r>
              <a:rPr lang="de-DE" sz="1900" dirty="0" err="1" smtClean="0">
                <a:latin typeface="Calibri" pitchFamily="34" charset="0"/>
              </a:rPr>
              <a:t>no</a:t>
            </a:r>
            <a:r>
              <a:rPr lang="de-DE" sz="1900" dirty="0" smtClean="0">
                <a:latin typeface="Calibri" pitchFamily="34" charset="0"/>
              </a:rPr>
              <a:t> „</a:t>
            </a:r>
            <a:r>
              <a:rPr lang="de-DE" sz="1900" dirty="0" err="1" smtClean="0">
                <a:latin typeface="Calibri" pitchFamily="34" charset="0"/>
              </a:rPr>
              <a:t>new</a:t>
            </a:r>
            <a:r>
              <a:rPr lang="de-DE" sz="1900" dirty="0" smtClean="0">
                <a:latin typeface="Calibri" pitchFamily="34" charset="0"/>
              </a:rPr>
              <a:t>“ </a:t>
            </a:r>
            <a:r>
              <a:rPr lang="de-DE" sz="1900" dirty="0" err="1" smtClean="0">
                <a:latin typeface="Calibri" pitchFamily="34" charset="0"/>
              </a:rPr>
              <a:t>public</a:t>
            </a:r>
            <a:endParaRPr lang="de-DE" sz="1900" dirty="0" smtClean="0">
              <a:latin typeface="Calibri" pitchFamily="34" charset="0"/>
            </a:endParaRP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de-DE" sz="1900" dirty="0" smtClean="0">
                <a:latin typeface="Calibri" pitchFamily="34" charset="0"/>
              </a:rPr>
              <a:t>See also BGH I ZR 48/12 </a:t>
            </a:r>
            <a:r>
              <a:rPr lang="de-DE" sz="1900" dirty="0" err="1" smtClean="0">
                <a:latin typeface="Calibri" pitchFamily="34" charset="0"/>
              </a:rPr>
              <a:t>of</a:t>
            </a:r>
            <a:r>
              <a:rPr lang="de-DE" sz="1900" dirty="0" smtClean="0">
                <a:latin typeface="Calibri" pitchFamily="34" charset="0"/>
              </a:rPr>
              <a:t> 9.7.2015 – </a:t>
            </a:r>
            <a:r>
              <a:rPr lang="de-DE" sz="1900" i="1" dirty="0" smtClean="0">
                <a:latin typeface="Calibri" pitchFamily="34" charset="0"/>
              </a:rPr>
              <a:t>Die Realität II </a:t>
            </a:r>
            <a:r>
              <a:rPr lang="de-DE" sz="1900" dirty="0" smtClean="0">
                <a:latin typeface="Calibri" pitchFamily="34" charset="0"/>
              </a:rPr>
              <a:t>(</a:t>
            </a:r>
            <a:r>
              <a:rPr lang="de-DE" sz="1900" dirty="0" err="1" smtClean="0">
                <a:latin typeface="Calibri" pitchFamily="34" charset="0"/>
              </a:rPr>
              <a:t>limitation</a:t>
            </a:r>
            <a:r>
              <a:rPr lang="de-DE" sz="1900" dirty="0" smtClean="0">
                <a:latin typeface="Calibri" pitchFamily="34" charset="0"/>
              </a:rPr>
              <a:t> </a:t>
            </a:r>
            <a:r>
              <a:rPr lang="de-DE" sz="1900" dirty="0" err="1" smtClean="0">
                <a:latin typeface="Calibri" pitchFamily="34" charset="0"/>
              </a:rPr>
              <a:t>of</a:t>
            </a:r>
            <a:r>
              <a:rPr lang="de-DE" sz="1900" dirty="0" smtClean="0">
                <a:latin typeface="Calibri" pitchFamily="34" charset="0"/>
              </a:rPr>
              <a:t> </a:t>
            </a:r>
            <a:r>
              <a:rPr lang="de-DE" sz="1900" dirty="0" err="1" smtClean="0">
                <a:latin typeface="Calibri" pitchFamily="34" charset="0"/>
              </a:rPr>
              <a:t>public</a:t>
            </a:r>
            <a:r>
              <a:rPr lang="de-DE" sz="1900" dirty="0" smtClean="0">
                <a:latin typeface="Calibri" pitchFamily="34" charset="0"/>
              </a:rPr>
              <a:t> </a:t>
            </a:r>
            <a:r>
              <a:rPr lang="de-DE" sz="1900" dirty="0" err="1" smtClean="0">
                <a:latin typeface="Calibri" pitchFamily="34" charset="0"/>
              </a:rPr>
              <a:t>by</a:t>
            </a:r>
            <a:r>
              <a:rPr lang="de-DE" sz="1900" dirty="0" smtClean="0">
                <a:latin typeface="Calibri" pitchFamily="34" charset="0"/>
              </a:rPr>
              <a:t> </a:t>
            </a:r>
            <a:r>
              <a:rPr lang="de-DE" sz="1900" dirty="0" err="1" smtClean="0">
                <a:latin typeface="Calibri" pitchFamily="34" charset="0"/>
              </a:rPr>
              <a:t>declaration</a:t>
            </a:r>
            <a:r>
              <a:rPr lang="de-DE" sz="1900" dirty="0" smtClean="0">
                <a:latin typeface="Calibri" pitchFamily="34" charset="0"/>
              </a:rPr>
              <a:t> on </a:t>
            </a:r>
            <a:r>
              <a:rPr lang="de-DE" sz="1900" dirty="0" err="1" smtClean="0">
                <a:latin typeface="Calibri" pitchFamily="34" charset="0"/>
              </a:rPr>
              <a:t>website</a:t>
            </a:r>
            <a:r>
              <a:rPr lang="de-DE" sz="1900" dirty="0" smtClean="0">
                <a:latin typeface="Calibri" pitchFamily="34" charset="0"/>
              </a:rPr>
              <a:t> </a:t>
            </a:r>
            <a:r>
              <a:rPr lang="de-DE" sz="1900" dirty="0" err="1" smtClean="0">
                <a:latin typeface="Calibri" pitchFamily="34" charset="0"/>
              </a:rPr>
              <a:t>possible</a:t>
            </a:r>
            <a:r>
              <a:rPr lang="de-DE" sz="1900" dirty="0" smtClean="0">
                <a:latin typeface="Calibri" pitchFamily="34" charset="0"/>
              </a:rPr>
              <a:t>)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endParaRPr lang="de-DE" sz="1900" dirty="0" smtClean="0">
              <a:latin typeface="Calibri" pitchFamily="34" charset="0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561975" y="298450"/>
            <a:ext cx="6962353" cy="561975"/>
          </a:xfrm>
        </p:spPr>
        <p:txBody>
          <a:bodyPr/>
          <a:lstStyle/>
          <a:p>
            <a:r>
              <a:rPr lang="de-DE" dirty="0" err="1" smtClean="0">
                <a:solidFill>
                  <a:srgbClr val="C00000"/>
                </a:solidFill>
              </a:rPr>
              <a:t>Where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we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are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today</a:t>
            </a:r>
            <a:endParaRPr lang="de-DE" i="1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5536" y="6581001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Prof. Dr. Thomas Dreier    –    Zentrum für angewandte Rechtswissenschaft (ZAR)    –    Karlsruhe</a:t>
            </a:r>
            <a:endParaRPr lang="de-DE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467544" y="1196752"/>
            <a:ext cx="8280920" cy="5304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300" b="1" dirty="0" err="1" smtClean="0">
                <a:latin typeface="+mn-lt"/>
              </a:rPr>
              <a:t>Satellite</a:t>
            </a:r>
            <a:r>
              <a:rPr lang="de-DE" sz="2300" b="1" dirty="0" smtClean="0">
                <a:latin typeface="+mn-lt"/>
              </a:rPr>
              <a:t> </a:t>
            </a:r>
            <a:r>
              <a:rPr lang="de-DE" sz="2300" b="1" dirty="0" err="1" smtClean="0">
                <a:latin typeface="+mn-lt"/>
              </a:rPr>
              <a:t>broadcasting</a:t>
            </a:r>
            <a:endParaRPr lang="de-DE" sz="2300" b="1" dirty="0" smtClean="0">
              <a:latin typeface="+mn-lt"/>
            </a:endParaRP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en-US" sz="1900" dirty="0" smtClean="0">
                <a:latin typeface="Calibri" pitchFamily="34" charset="0"/>
              </a:rPr>
              <a:t>C‑431/09 and C‑432/09 – </a:t>
            </a:r>
            <a:r>
              <a:rPr lang="en-US" sz="1900" i="1" dirty="0" smtClean="0">
                <a:latin typeface="Calibri" pitchFamily="34" charset="0"/>
              </a:rPr>
              <a:t>Airfield and Canal </a:t>
            </a:r>
            <a:r>
              <a:rPr lang="en-US" sz="1900" i="1" dirty="0" err="1" smtClean="0">
                <a:latin typeface="Calibri" pitchFamily="34" charset="0"/>
              </a:rPr>
              <a:t>Digitaal</a:t>
            </a:r>
            <a:endParaRPr lang="en-US" sz="1900" i="1" dirty="0" smtClean="0">
              <a:latin typeface="Calibri" pitchFamily="34" charset="0"/>
            </a:endParaRP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en-US" sz="1900" dirty="0" smtClean="0">
                <a:latin typeface="Calibri" pitchFamily="34" charset="0"/>
              </a:rPr>
              <a:t> Broadcasters – Airfield (Packager) with consumer contact – Canal Digital – Astra Satellite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en-US" sz="1900" dirty="0" smtClean="0">
                <a:latin typeface="Calibri" pitchFamily="34" charset="0"/>
              </a:rPr>
              <a:t>retransmission by a satellite package provider does require authorization if protected works are “made accessible to a new public, that is to say, a public which was not taken into account by the </a:t>
            </a:r>
            <a:r>
              <a:rPr lang="en-US" sz="1900" dirty="0" err="1" smtClean="0">
                <a:latin typeface="Calibri" pitchFamily="34" charset="0"/>
              </a:rPr>
              <a:t>rightholders</a:t>
            </a:r>
            <a:r>
              <a:rPr lang="en-US" sz="1900" dirty="0" smtClean="0">
                <a:latin typeface="Calibri" pitchFamily="34" charset="0"/>
              </a:rPr>
              <a:t> when granting permission to broadcast the works by satellite”</a:t>
            </a:r>
            <a:endParaRPr lang="de-DE" sz="1900" dirty="0" smtClean="0">
              <a:latin typeface="Calibri" pitchFamily="34" charset="0"/>
            </a:endParaRPr>
          </a:p>
          <a:p>
            <a:pPr marL="355600" lvl="1" indent="-355600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355600" algn="l"/>
                <a:tab pos="1255713" algn="l"/>
              </a:tabLst>
            </a:pPr>
            <a:r>
              <a:rPr lang="de-DE" sz="2300" b="1" dirty="0" smtClean="0">
                <a:latin typeface="Calibri" pitchFamily="34" charset="0"/>
              </a:rPr>
              <a:t>Cable </a:t>
            </a:r>
            <a:r>
              <a:rPr lang="de-DE" sz="2300" b="1" dirty="0" err="1" smtClean="0">
                <a:latin typeface="Calibri" pitchFamily="34" charset="0"/>
              </a:rPr>
              <a:t>re-broadcasting</a:t>
            </a:r>
            <a:endParaRPr lang="de-DE" sz="2300" b="1" dirty="0" smtClean="0">
              <a:latin typeface="Calibri" pitchFamily="34" charset="0"/>
            </a:endParaRP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en-US" sz="1900" dirty="0" smtClean="0">
                <a:latin typeface="Calibri" pitchFamily="34" charset="0"/>
              </a:rPr>
              <a:t>C‑607/11 –  </a:t>
            </a:r>
            <a:r>
              <a:rPr lang="en-US" sz="1900" i="1" dirty="0" smtClean="0">
                <a:latin typeface="Calibri" pitchFamily="34" charset="0"/>
              </a:rPr>
              <a:t>ITV Broadcasting and Others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en-US" sz="1900" dirty="0" smtClean="0">
                <a:latin typeface="Calibri" pitchFamily="34" charset="0"/>
              </a:rPr>
              <a:t>Re-streaming of broadcast within territory of reception communication to the public, if by other organization, irrespective of commercial gain of competition 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en-US" sz="1900" dirty="0" smtClean="0">
                <a:latin typeface="Calibri" pitchFamily="34" charset="0"/>
              </a:rPr>
              <a:t>independent transmission is not considered mere technical means  (# 27)</a:t>
            </a:r>
          </a:p>
          <a:p>
            <a:pPr marL="812800" lvl="1" indent="-355600">
              <a:spcBef>
                <a:spcPts val="4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1255713" algn="l"/>
              </a:tabLst>
            </a:pPr>
            <a:r>
              <a:rPr lang="en-US" sz="1900" dirty="0" smtClean="0">
                <a:latin typeface="Calibri" pitchFamily="34" charset="0"/>
              </a:rPr>
              <a:t>technical means limited to maintaining or improving the quality of the reception of a pre-existing transmission not a communication</a:t>
            </a:r>
            <a:endParaRPr lang="de-DE" sz="1900" dirty="0" smtClean="0">
              <a:latin typeface="Calibri" pitchFamily="34" charset="0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561975" y="298450"/>
            <a:ext cx="6962353" cy="561975"/>
          </a:xfrm>
        </p:spPr>
        <p:txBody>
          <a:bodyPr/>
          <a:lstStyle/>
          <a:p>
            <a:r>
              <a:rPr lang="de-DE" dirty="0" err="1" smtClean="0">
                <a:solidFill>
                  <a:srgbClr val="C00000"/>
                </a:solidFill>
              </a:rPr>
              <a:t>Where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we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are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today</a:t>
            </a:r>
            <a:r>
              <a:rPr lang="de-DE" dirty="0" smtClean="0">
                <a:solidFill>
                  <a:srgbClr val="C00000"/>
                </a:solidFill>
              </a:rPr>
              <a:t> (</a:t>
            </a:r>
            <a:r>
              <a:rPr lang="de-DE" dirty="0" err="1" smtClean="0">
                <a:solidFill>
                  <a:srgbClr val="C00000"/>
                </a:solidFill>
              </a:rPr>
              <a:t>cont‘d</a:t>
            </a:r>
            <a:r>
              <a:rPr lang="de-DE" dirty="0" smtClean="0">
                <a:solidFill>
                  <a:srgbClr val="C00000"/>
                </a:solidFill>
              </a:rPr>
              <a:t>)</a:t>
            </a:r>
            <a:endParaRPr lang="de-DE" i="1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5536" y="6581001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Prof. Dr. Thomas Dreier    –    Zentrum für angewandte Rechtswissenschaft (ZAR)    –    Karlsruhe</a:t>
            </a:r>
            <a:endParaRPr lang="de-DE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Benutzerdefinier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CA0CF"/>
      </a:hlink>
      <a:folHlink>
        <a:srgbClr val="8CA0CF"/>
      </a:folHlink>
    </a:clrScheme>
    <a:fontScheme name="Lehre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D9D9D9"/>
        </a:hlink>
        <a:folHlink>
          <a:srgbClr val="B3E0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1106</Words>
  <Application>Microsoft Office PowerPoint</Application>
  <PresentationFormat>On-screen Show (4:3)</PresentationFormat>
  <Paragraphs>124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Courier New</vt:lpstr>
      <vt:lpstr>Wingdings</vt:lpstr>
      <vt:lpstr>Times New Roman</vt:lpstr>
      <vt:lpstr>Arial</vt:lpstr>
      <vt:lpstr>Cambria</vt:lpstr>
      <vt:lpstr>Standarddesign</vt:lpstr>
      <vt:lpstr>The “mere provision of Technical Facilities” under WCT and InfoSoc                    Bruxelles, 15.01.2016   </vt:lpstr>
      <vt:lpstr>PowerPoint Presentation</vt:lpstr>
      <vt:lpstr>Agreed statement to Art. 8 WCT</vt:lpstr>
      <vt:lpstr>Agreed statement to Art. 8 WCT (cont‘d)</vt:lpstr>
      <vt:lpstr>PowerPoint Presentation</vt:lpstr>
      <vt:lpstr>Historical antecedents</vt:lpstr>
      <vt:lpstr>PowerPoint Presentation</vt:lpstr>
      <vt:lpstr>Where we are today</vt:lpstr>
      <vt:lpstr>Where we are today (cont‘d)</vt:lpstr>
      <vt:lpstr>Where we are today (cont‘d)</vt:lpstr>
      <vt:lpstr>Where we are today (cont‘d)</vt:lpstr>
      <vt:lpstr>PowerPoint Presentation</vt:lpstr>
      <vt:lpstr>Summing up</vt:lpstr>
      <vt:lpstr>Summing up (cont‘d)</vt:lpstr>
      <vt:lpstr>The “mere provision of Technical Facilities” under WCT and InfoSoc                    Bruxelles, 15.01.2016   </vt:lpstr>
    </vt:vector>
  </TitlesOfParts>
  <Company>DER PUNKT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Thomas Dreier</dc:creator>
  <cp:lastModifiedBy>Sébastien Witmeur</cp:lastModifiedBy>
  <cp:revision>528</cp:revision>
  <dcterms:created xsi:type="dcterms:W3CDTF">2009-08-29T13:02:51Z</dcterms:created>
  <dcterms:modified xsi:type="dcterms:W3CDTF">2016-01-14T13:23:51Z</dcterms:modified>
</cp:coreProperties>
</file>